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Roboto Mono"/>
      <p:regular r:id="rId45"/>
      <p:bold r:id="rId46"/>
      <p:italic r:id="rId47"/>
      <p:boldItalic r:id="rId48"/>
    </p:embeddedFont>
    <p:embeddedFont>
      <p:font typeface="Gill Sans"/>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1" roundtripDataSignature="AMtx7mg/RTembW6p6Ab5AIFEpqVu080W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RobotoMono-bold.fntdata"/><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Italic.fntdata"/><Relationship Id="rId47" Type="http://schemas.openxmlformats.org/officeDocument/2006/relationships/font" Target="fonts/RobotoMono-italic.fntdata"/><Relationship Id="rId49" Type="http://schemas.openxmlformats.org/officeDocument/2006/relationships/font" Target="fonts/Gill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slide" Target="slides/slide31.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GillSans-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438a59512_0_7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VECTORES</a:t>
            </a:r>
            <a:endParaRPr/>
          </a:p>
        </p:txBody>
      </p:sp>
      <p:sp>
        <p:nvSpPr>
          <p:cNvPr id="211" name="Google Shape;211;g2d438a59512_0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45ee302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45ee302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 name="Google Shape;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ae5d55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ae5d55d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Distribución Binomial</a:t>
            </a:r>
            <a:r>
              <a:rPr lang="es-419">
                <a:solidFill>
                  <a:schemeClr val="dk1"/>
                </a:solidFill>
              </a:rPr>
              <a:t>: Mide el número de éxitos en una serie de ensayos independientes. Ejemplo: Lanzar una moneda 10 veces y contar cuántas veces sale "cara".</a:t>
            </a:r>
            <a:endParaRPr>
              <a:solidFill>
                <a:schemeClr val="dk1"/>
              </a:solidFill>
            </a:endParaRPr>
          </a:p>
          <a:p>
            <a:pPr indent="0" lvl="0" marL="0" rtl="0" algn="l">
              <a:spcBef>
                <a:spcPts val="0"/>
              </a:spcBef>
              <a:spcAft>
                <a:spcPts val="0"/>
              </a:spcAft>
              <a:buClr>
                <a:schemeClr val="dk1"/>
              </a:buClr>
              <a:buSzPts val="1100"/>
              <a:buFont typeface="Arial"/>
              <a:buNone/>
            </a:pPr>
            <a:r>
              <a:rPr b="1" lang="es-419">
                <a:solidFill>
                  <a:schemeClr val="dk1"/>
                </a:solidFill>
              </a:rPr>
              <a:t>Distribución de Poisson</a:t>
            </a:r>
            <a:r>
              <a:rPr lang="es-419">
                <a:solidFill>
                  <a:schemeClr val="dk1"/>
                </a:solidFill>
              </a:rPr>
              <a:t>: Se usa para contar el número de veces que ocurre un evento en un intervalo de tiempo. Ejemplo: El número de autos que pasan por una intersección en una hora.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68" name="Google Shape;26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ae5d55d4f_0_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s-419">
                <a:solidFill>
                  <a:schemeClr val="dk1"/>
                </a:solidFill>
              </a:rPr>
              <a:t>Distribución Binomial</a:t>
            </a:r>
            <a:r>
              <a:rPr lang="es-419">
                <a:solidFill>
                  <a:schemeClr val="dk1"/>
                </a:solidFill>
              </a:rPr>
              <a:t>: Mide el número de éxitos en una serie de ensayos independientes. Ejemplo: Lanzar una moneda 10 veces y contar cuántas veces sale "cara".</a:t>
            </a:r>
            <a:endParaRPr>
              <a:solidFill>
                <a:schemeClr val="dk1"/>
              </a:solidFill>
            </a:endParaRPr>
          </a:p>
          <a:p>
            <a:pPr indent="0" lvl="0" marL="0" rtl="0" algn="l">
              <a:spcBef>
                <a:spcPts val="0"/>
              </a:spcBef>
              <a:spcAft>
                <a:spcPts val="0"/>
              </a:spcAft>
              <a:buSzPts val="1100"/>
              <a:buNone/>
            </a:pPr>
            <a:r>
              <a:rPr b="1" lang="es-419">
                <a:solidFill>
                  <a:schemeClr val="dk1"/>
                </a:solidFill>
              </a:rPr>
              <a:t>Distribución de Poisson</a:t>
            </a:r>
            <a:r>
              <a:rPr lang="es-419">
                <a:solidFill>
                  <a:schemeClr val="dk1"/>
                </a:solidFill>
              </a:rPr>
              <a:t>: Se usa para contar el número de veces que ocurre un evento en un intervalo de tiempo. Ejemplo: El número de autos que pasan por una intersección en una hora.</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76" name="Google Shape;276;g30ae5d55d4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400"/>
          </a:p>
        </p:txBody>
      </p:sp>
      <p:sp>
        <p:nvSpPr>
          <p:cNvPr id="284" name="Google Shape;2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45ee302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45ee302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45ee302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45ee302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45ee3026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45ee3026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Que tenga fiebre dado que tenga gripe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419">
                <a:solidFill>
                  <a:schemeClr val="dk1"/>
                </a:solidFill>
              </a:rPr>
              <a:t>El </a:t>
            </a:r>
            <a:r>
              <a:rPr b="1" lang="es-419">
                <a:solidFill>
                  <a:schemeClr val="dk1"/>
                </a:solidFill>
              </a:rPr>
              <a:t>aprendizaje por refuerzo</a:t>
            </a:r>
            <a:r>
              <a:rPr lang="es-419">
                <a:solidFill>
                  <a:schemeClr val="dk1"/>
                </a:solidFill>
              </a:rPr>
              <a:t> es un tipo de aprendizaje automático en el que un agente (como un algoritmo) aprende a tomar decisiones interactuando con su entorno. El agente recibe </a:t>
            </a:r>
            <a:r>
              <a:rPr b="1" lang="es-419">
                <a:solidFill>
                  <a:schemeClr val="dk1"/>
                </a:solidFill>
              </a:rPr>
              <a:t>recompensas</a:t>
            </a:r>
            <a:r>
              <a:rPr lang="es-419">
                <a:solidFill>
                  <a:schemeClr val="dk1"/>
                </a:solidFill>
              </a:rPr>
              <a:t> o </a:t>
            </a:r>
            <a:r>
              <a:rPr b="1" lang="es-419">
                <a:solidFill>
                  <a:schemeClr val="dk1"/>
                </a:solidFill>
              </a:rPr>
              <a:t>castigos</a:t>
            </a:r>
            <a:r>
              <a:rPr lang="es-419">
                <a:solidFill>
                  <a:schemeClr val="dk1"/>
                </a:solidFill>
              </a:rPr>
              <a:t> según sus acciones, y su objetivo es aprender a realizar las acciones que maximicen las recompensas a largo plazo. Es similar a cómo un humano aprende por prueba y error: el agente prueba diferentes acciones y mejora con el tiempo basándose en el feedback recibido. Ej: videojuego y puntos</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79" name="Google Shape;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438a59512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d438a59512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Clr>
                <a:schemeClr val="dk1"/>
              </a:buClr>
              <a:buSzPts val="1900"/>
              <a:buFont typeface="Arial"/>
              <a:buNone/>
            </a:pPr>
            <a:r>
              <a:rPr lang="es-419" sz="1300">
                <a:solidFill>
                  <a:srgbClr val="252525"/>
                </a:solidFill>
                <a:latin typeface="Calibri"/>
                <a:ea typeface="Calibri"/>
                <a:cs typeface="Calibri"/>
                <a:sym typeface="Calibri"/>
              </a:rPr>
              <a:t>El diagnóstico del modelo consiste en el </a:t>
            </a:r>
            <a:r>
              <a:rPr b="1" lang="es-419" sz="1300">
                <a:solidFill>
                  <a:srgbClr val="252525"/>
                </a:solidFill>
                <a:latin typeface="Calibri"/>
                <a:ea typeface="Calibri"/>
                <a:cs typeface="Calibri"/>
                <a:sym typeface="Calibri"/>
              </a:rPr>
              <a:t>chequeo</a:t>
            </a:r>
            <a:r>
              <a:rPr lang="es-419" sz="1300">
                <a:solidFill>
                  <a:srgbClr val="252525"/>
                </a:solidFill>
                <a:latin typeface="Calibri"/>
                <a:ea typeface="Calibri"/>
                <a:cs typeface="Calibri"/>
                <a:sym typeface="Calibri"/>
              </a:rPr>
              <a:t> del cumplimiento de los </a:t>
            </a:r>
            <a:r>
              <a:rPr b="1" lang="es-419" sz="1300">
                <a:solidFill>
                  <a:srgbClr val="3D85C6"/>
                </a:solidFill>
                <a:latin typeface="Calibri"/>
                <a:ea typeface="Calibri"/>
                <a:cs typeface="Calibri"/>
                <a:sym typeface="Calibri"/>
              </a:rPr>
              <a:t>supuestos del modelo lineal</a:t>
            </a:r>
            <a:r>
              <a:rPr lang="es-419" sz="1300">
                <a:solidFill>
                  <a:srgbClr val="252525"/>
                </a:solidFill>
                <a:latin typeface="Calibri"/>
                <a:ea typeface="Calibri"/>
                <a:cs typeface="Calibri"/>
                <a:sym typeface="Calibri"/>
              </a:rPr>
              <a:t>. En general se desea verificar los siguientes aspectos:</a:t>
            </a:r>
            <a:endParaRPr sz="1300">
              <a:solidFill>
                <a:srgbClr val="252525"/>
              </a:solidFill>
              <a:latin typeface="Calibri"/>
              <a:ea typeface="Calibri"/>
              <a:cs typeface="Calibri"/>
              <a:sym typeface="Calibri"/>
            </a:endParaRPr>
          </a:p>
          <a:p>
            <a:pPr indent="-311150" lvl="0" marL="457200" rtl="0" algn="l">
              <a:spcBef>
                <a:spcPts val="1600"/>
              </a:spcBef>
              <a:spcAft>
                <a:spcPts val="0"/>
              </a:spcAft>
              <a:buClr>
                <a:srgbClr val="252525"/>
              </a:buClr>
              <a:buSzPts val="1300"/>
              <a:buFont typeface="Calibri"/>
              <a:buChar char="●"/>
            </a:pPr>
            <a:r>
              <a:rPr lang="es-419" sz="1300">
                <a:solidFill>
                  <a:srgbClr val="252525"/>
                </a:solidFill>
                <a:latin typeface="Calibri"/>
                <a:ea typeface="Calibri"/>
                <a:cs typeface="Calibri"/>
                <a:sym typeface="Calibri"/>
              </a:rPr>
              <a:t>No linealidad</a:t>
            </a:r>
            <a:endParaRPr sz="1300">
              <a:solidFill>
                <a:srgbClr val="252525"/>
              </a:solidFill>
              <a:latin typeface="Calibri"/>
              <a:ea typeface="Calibri"/>
              <a:cs typeface="Calibri"/>
              <a:sym typeface="Calibri"/>
            </a:endParaRPr>
          </a:p>
          <a:p>
            <a:pPr indent="-311150" lvl="0" marL="457200" rtl="0" algn="l">
              <a:spcBef>
                <a:spcPts val="0"/>
              </a:spcBef>
              <a:spcAft>
                <a:spcPts val="0"/>
              </a:spcAft>
              <a:buClr>
                <a:srgbClr val="252525"/>
              </a:buClr>
              <a:buSzPts val="1300"/>
              <a:buFont typeface="Calibri"/>
              <a:buChar char="●"/>
            </a:pPr>
            <a:r>
              <a:rPr lang="es-419" sz="1300">
                <a:solidFill>
                  <a:srgbClr val="252525"/>
                </a:solidFill>
                <a:latin typeface="Calibri"/>
                <a:ea typeface="Calibri"/>
                <a:cs typeface="Calibri"/>
                <a:sym typeface="Calibri"/>
              </a:rPr>
              <a:t>No normalidad</a:t>
            </a:r>
            <a:endParaRPr sz="1300">
              <a:solidFill>
                <a:srgbClr val="252525"/>
              </a:solidFill>
              <a:latin typeface="Calibri"/>
              <a:ea typeface="Calibri"/>
              <a:cs typeface="Calibri"/>
              <a:sym typeface="Calibri"/>
            </a:endParaRPr>
          </a:p>
          <a:p>
            <a:pPr indent="-311150" lvl="0" marL="457200" rtl="0" algn="l">
              <a:spcBef>
                <a:spcPts val="0"/>
              </a:spcBef>
              <a:spcAft>
                <a:spcPts val="0"/>
              </a:spcAft>
              <a:buClr>
                <a:srgbClr val="252525"/>
              </a:buClr>
              <a:buSzPts val="1300"/>
              <a:buFont typeface="Calibri"/>
              <a:buChar char="●"/>
            </a:pPr>
            <a:r>
              <a:rPr lang="es-419" sz="1300">
                <a:solidFill>
                  <a:srgbClr val="252525"/>
                </a:solidFill>
                <a:latin typeface="Calibri"/>
                <a:ea typeface="Calibri"/>
                <a:cs typeface="Calibri"/>
                <a:sym typeface="Calibri"/>
              </a:rPr>
              <a:t>Heterocedasticidad</a:t>
            </a:r>
            <a:endParaRPr sz="8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438a5951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2d438a59512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100"/>
              <a:buFont typeface="Arial"/>
              <a:buNone/>
            </a:pPr>
            <a:r>
              <a:rPr lang="es-419" sz="900">
                <a:solidFill>
                  <a:srgbClr val="1F1F1F"/>
                </a:solidFill>
                <a:highlight>
                  <a:srgbClr val="F8F9FA"/>
                </a:highlight>
              </a:rPr>
              <a:t>Un mapa autoorganizado (SOM) es un tipo de red neuronal artificial (ANN) que se entrena mediante aprendizaje no supervisado para producir una representación discretizada de baja dimensión (normalmente bidimensional) del espacio de entrada de las muestras de entrenamiento, denominada mapa autoorganizado. mapa y, por lo tanto, es un método para realizar reducción de dimensionalidad. Los mapas autoorganizados se diferencian de otras redes neuronales artificiales en que aplican el aprendizaje competitivo en lugar del aprendizaje de corrección de errores (como la retropropagación con descenso de gradiente) y en el sentido de que utilizan una función de vecindad para preservar las propiedades topológicas del espacio de entrada.</a:t>
            </a:r>
            <a:endParaRPr sz="900">
              <a:solidFill>
                <a:srgbClr val="1F1F1F"/>
              </a:solidFill>
              <a:highlight>
                <a:srgbClr val="F8F9FA"/>
              </a:highlight>
            </a:endParaRPr>
          </a:p>
          <a:p>
            <a:pPr indent="0" lvl="0" marL="0" rtl="0" algn="l">
              <a:lnSpc>
                <a:spcPct val="100000"/>
              </a:lnSpc>
              <a:spcBef>
                <a:spcPts val="0"/>
              </a:spcBef>
              <a:spcAft>
                <a:spcPts val="0"/>
              </a:spcAft>
              <a:buSzPts val="1100"/>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9" name="Shape 9"/>
        <p:cNvGrpSpPr/>
        <p:nvPr/>
      </p:nvGrpSpPr>
      <p:grpSpPr>
        <a:xfrm>
          <a:off x="0" y="0"/>
          <a:ext cx="0" cy="0"/>
          <a:chOff x="0" y="0"/>
          <a:chExt cx="0" cy="0"/>
        </a:xfrm>
      </p:grpSpPr>
      <p:sp>
        <p:nvSpPr>
          <p:cNvPr id="10" name="Google Shape;10;p24"/>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4"/>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2" name="Google Shape;12;p2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48" name="Shape 48"/>
        <p:cNvGrpSpPr/>
        <p:nvPr/>
      </p:nvGrpSpPr>
      <p:grpSpPr>
        <a:xfrm>
          <a:off x="0" y="0"/>
          <a:ext cx="0" cy="0"/>
          <a:chOff x="0" y="0"/>
          <a:chExt cx="0" cy="0"/>
        </a:xfrm>
      </p:grpSpPr>
      <p:sp>
        <p:nvSpPr>
          <p:cNvPr id="49" name="Google Shape;49;p33"/>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0" name="Google Shape;50;p33"/>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3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52" name="Shape 52"/>
        <p:cNvGrpSpPr/>
        <p:nvPr/>
      </p:nvGrpSpPr>
      <p:grpSpPr>
        <a:xfrm>
          <a:off x="0" y="0"/>
          <a:ext cx="0" cy="0"/>
          <a:chOff x="0" y="0"/>
          <a:chExt cx="0" cy="0"/>
        </a:xfrm>
      </p:grpSpPr>
      <p:sp>
        <p:nvSpPr>
          <p:cNvPr id="53" name="Google Shape;53;p34"/>
          <p:cNvSpPr txBox="1"/>
          <p:nvPr>
            <p:ph type="title"/>
          </p:nvPr>
        </p:nvSpPr>
        <p:spPr>
          <a:xfrm rot="5400000">
            <a:off x="5350050" y="1467544"/>
            <a:ext cx="4359000" cy="197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4" name="Google Shape;54;p34"/>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34"/>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g2d438a59512_0_584"/>
          <p:cNvSpPr txBox="1"/>
          <p:nvPr>
            <p:ph idx="1" type="body"/>
          </p:nvPr>
        </p:nvSpPr>
        <p:spPr>
          <a:xfrm>
            <a:off x="713225" y="1119875"/>
            <a:ext cx="6215100" cy="3867900"/>
          </a:xfrm>
          <a:prstGeom prst="rect">
            <a:avLst/>
          </a:prstGeom>
          <a:noFill/>
          <a:ln>
            <a:noFill/>
          </a:ln>
        </p:spPr>
        <p:txBody>
          <a:bodyPr anchorCtr="0" anchor="t" bIns="91425" lIns="91425" spcFirstLastPara="1" rIns="91425" wrap="square" tIns="91425">
            <a:noAutofit/>
          </a:bodyPr>
          <a:lstStyle>
            <a:lvl1pPr indent="-349250" lvl="0" marL="457200" algn="l">
              <a:lnSpc>
                <a:spcPct val="100000"/>
              </a:lnSpc>
              <a:spcBef>
                <a:spcPts val="0"/>
              </a:spcBef>
              <a:spcAft>
                <a:spcPts val="0"/>
              </a:spcAft>
              <a:buClr>
                <a:schemeClr val="dk1"/>
              </a:buClr>
              <a:buSzPts val="1900"/>
              <a:buFont typeface="Barlow"/>
              <a:buAutoNum type="arabicPeriod"/>
              <a:defRPr sz="1200">
                <a:solidFill>
                  <a:schemeClr val="dk1"/>
                </a:solidFill>
              </a:defRPr>
            </a:lvl1pPr>
            <a:lvl2pPr indent="-317500" lvl="1" marL="914400" algn="l">
              <a:lnSpc>
                <a:spcPct val="100000"/>
              </a:lnSpc>
              <a:spcBef>
                <a:spcPts val="1600"/>
              </a:spcBef>
              <a:spcAft>
                <a:spcPts val="0"/>
              </a:spcAft>
              <a:buClr>
                <a:schemeClr val="dk1"/>
              </a:buClr>
              <a:buSzPts val="1400"/>
              <a:buChar char="○"/>
              <a:defRPr sz="1200">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58" name="Google Shape;58;g2d438a59512_0_584"/>
          <p:cNvSpPr txBox="1"/>
          <p:nvPr>
            <p:ph type="title"/>
          </p:nvPr>
        </p:nvSpPr>
        <p:spPr>
          <a:xfrm>
            <a:off x="713225" y="530725"/>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3000"/>
              <a:buNone/>
              <a:defRPr>
                <a:solidFill>
                  <a:schemeClr val="dk1"/>
                </a:solidFill>
              </a:defRPr>
            </a:lvl2pPr>
            <a:lvl3pPr lvl="2" algn="l">
              <a:lnSpc>
                <a:spcPct val="100000"/>
              </a:lnSpc>
              <a:spcBef>
                <a:spcPts val="0"/>
              </a:spcBef>
              <a:spcAft>
                <a:spcPts val="0"/>
              </a:spcAft>
              <a:buClr>
                <a:schemeClr val="dk1"/>
              </a:buClr>
              <a:buSzPts val="3000"/>
              <a:buNone/>
              <a:defRPr>
                <a:solidFill>
                  <a:schemeClr val="dk1"/>
                </a:solidFill>
              </a:defRPr>
            </a:lvl3pPr>
            <a:lvl4pPr lvl="3" algn="l">
              <a:lnSpc>
                <a:spcPct val="100000"/>
              </a:lnSpc>
              <a:spcBef>
                <a:spcPts val="0"/>
              </a:spcBef>
              <a:spcAft>
                <a:spcPts val="0"/>
              </a:spcAft>
              <a:buClr>
                <a:schemeClr val="dk1"/>
              </a:buClr>
              <a:buSzPts val="3000"/>
              <a:buNone/>
              <a:defRPr>
                <a:solidFill>
                  <a:schemeClr val="dk1"/>
                </a:solidFill>
              </a:defRPr>
            </a:lvl4pPr>
            <a:lvl5pPr lvl="4" algn="l">
              <a:lnSpc>
                <a:spcPct val="100000"/>
              </a:lnSpc>
              <a:spcBef>
                <a:spcPts val="0"/>
              </a:spcBef>
              <a:spcAft>
                <a:spcPts val="0"/>
              </a:spcAft>
              <a:buClr>
                <a:schemeClr val="dk1"/>
              </a:buClr>
              <a:buSzPts val="3000"/>
              <a:buNone/>
              <a:defRPr>
                <a:solidFill>
                  <a:schemeClr val="dk1"/>
                </a:solidFill>
              </a:defRPr>
            </a:lvl5pPr>
            <a:lvl6pPr lvl="5" algn="l">
              <a:lnSpc>
                <a:spcPct val="100000"/>
              </a:lnSpc>
              <a:spcBef>
                <a:spcPts val="0"/>
              </a:spcBef>
              <a:spcAft>
                <a:spcPts val="0"/>
              </a:spcAft>
              <a:buClr>
                <a:schemeClr val="dk1"/>
              </a:buClr>
              <a:buSzPts val="3000"/>
              <a:buNone/>
              <a:defRPr>
                <a:solidFill>
                  <a:schemeClr val="dk1"/>
                </a:solidFill>
              </a:defRPr>
            </a:lvl6pPr>
            <a:lvl7pPr lvl="6" algn="l">
              <a:lnSpc>
                <a:spcPct val="100000"/>
              </a:lnSpc>
              <a:spcBef>
                <a:spcPts val="0"/>
              </a:spcBef>
              <a:spcAft>
                <a:spcPts val="0"/>
              </a:spcAft>
              <a:buClr>
                <a:schemeClr val="dk1"/>
              </a:buClr>
              <a:buSzPts val="3000"/>
              <a:buNone/>
              <a:defRPr>
                <a:solidFill>
                  <a:schemeClr val="dk1"/>
                </a:solidFill>
              </a:defRPr>
            </a:lvl7pPr>
            <a:lvl8pPr lvl="7" algn="l">
              <a:lnSpc>
                <a:spcPct val="100000"/>
              </a:lnSpc>
              <a:spcBef>
                <a:spcPts val="0"/>
              </a:spcBef>
              <a:spcAft>
                <a:spcPts val="0"/>
              </a:spcAft>
              <a:buClr>
                <a:schemeClr val="dk1"/>
              </a:buClr>
              <a:buSzPts val="3000"/>
              <a:buNone/>
              <a:defRPr>
                <a:solidFill>
                  <a:schemeClr val="dk1"/>
                </a:solidFill>
              </a:defRPr>
            </a:lvl8pPr>
            <a:lvl9pPr lvl="8" algn="l">
              <a:lnSpc>
                <a:spcPct val="100000"/>
              </a:lnSpc>
              <a:spcBef>
                <a:spcPts val="0"/>
              </a:spcBef>
              <a:spcAft>
                <a:spcPts val="0"/>
              </a:spcAft>
              <a:buClr>
                <a:schemeClr val="dk1"/>
              </a:buClr>
              <a:buSzPts val="30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3" name="Shape 13"/>
        <p:cNvGrpSpPr/>
        <p:nvPr/>
      </p:nvGrpSpPr>
      <p:grpSpPr>
        <a:xfrm>
          <a:off x="0" y="0"/>
          <a:ext cx="0" cy="0"/>
          <a:chOff x="0" y="0"/>
          <a:chExt cx="0" cy="0"/>
        </a:xfrm>
      </p:grpSpPr>
      <p:sp>
        <p:nvSpPr>
          <p:cNvPr id="14" name="Google Shape;14;p25"/>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25"/>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 name="Google Shape;16;p25"/>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7" name="Shape 17"/>
        <p:cNvGrpSpPr/>
        <p:nvPr/>
      </p:nvGrpSpPr>
      <p:grpSpPr>
        <a:xfrm>
          <a:off x="0" y="0"/>
          <a:ext cx="0" cy="0"/>
          <a:chOff x="0" y="0"/>
          <a:chExt cx="0" cy="0"/>
        </a:xfrm>
      </p:grpSpPr>
      <p:sp>
        <p:nvSpPr>
          <p:cNvPr id="18" name="Google Shape;18;p26"/>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 name="Google Shape;19;p26"/>
          <p:cNvSpPr txBox="1"/>
          <p:nvPr>
            <p:ph idx="1" type="body"/>
          </p:nvPr>
        </p:nvSpPr>
        <p:spPr>
          <a:xfrm>
            <a:off x="623888" y="3442098"/>
            <a:ext cx="7886700" cy="1125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0" name="Google Shape;20;p26"/>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1" name="Shape 21"/>
        <p:cNvGrpSpPr/>
        <p:nvPr/>
      </p:nvGrpSpPr>
      <p:grpSpPr>
        <a:xfrm>
          <a:off x="0" y="0"/>
          <a:ext cx="0" cy="0"/>
          <a:chOff x="0" y="0"/>
          <a:chExt cx="0" cy="0"/>
        </a:xfrm>
      </p:grpSpPr>
      <p:sp>
        <p:nvSpPr>
          <p:cNvPr id="22" name="Google Shape;22;p27"/>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p27"/>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7"/>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27"/>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26" name="Shape 26"/>
        <p:cNvGrpSpPr/>
        <p:nvPr/>
      </p:nvGrpSpPr>
      <p:grpSpPr>
        <a:xfrm>
          <a:off x="0" y="0"/>
          <a:ext cx="0" cy="0"/>
          <a:chOff x="0" y="0"/>
          <a:chExt cx="0" cy="0"/>
        </a:xfrm>
      </p:grpSpPr>
      <p:sp>
        <p:nvSpPr>
          <p:cNvPr id="27" name="Google Shape;27;p28"/>
          <p:cNvSpPr txBox="1"/>
          <p:nvPr>
            <p:ph type="title"/>
          </p:nvPr>
        </p:nvSpPr>
        <p:spPr>
          <a:xfrm>
            <a:off x="629841"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28"/>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9" name="Google Shape;29;p28"/>
          <p:cNvSpPr txBox="1"/>
          <p:nvPr>
            <p:ph idx="2" type="body"/>
          </p:nvPr>
        </p:nvSpPr>
        <p:spPr>
          <a:xfrm>
            <a:off x="629842" y="1878806"/>
            <a:ext cx="38682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28"/>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1" name="Google Shape;31;p28"/>
          <p:cNvSpPr txBox="1"/>
          <p:nvPr>
            <p:ph idx="4" type="body"/>
          </p:nvPr>
        </p:nvSpPr>
        <p:spPr>
          <a:xfrm>
            <a:off x="4629150" y="1878806"/>
            <a:ext cx="3887400" cy="2763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28"/>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33" name="Shape 33"/>
        <p:cNvGrpSpPr/>
        <p:nvPr/>
      </p:nvGrpSpPr>
      <p:grpSpPr>
        <a:xfrm>
          <a:off x="0" y="0"/>
          <a:ext cx="0" cy="0"/>
          <a:chOff x="0" y="0"/>
          <a:chExt cx="0" cy="0"/>
        </a:xfrm>
      </p:grpSpPr>
      <p:sp>
        <p:nvSpPr>
          <p:cNvPr id="34" name="Google Shape;34;p29"/>
          <p:cNvSpPr txBox="1"/>
          <p:nvPr>
            <p:ph type="title"/>
          </p:nvPr>
        </p:nvSpPr>
        <p:spPr>
          <a:xfrm>
            <a:off x="628650" y="273844"/>
            <a:ext cx="7886700" cy="99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29"/>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6" name="Shape 36"/>
        <p:cNvGrpSpPr/>
        <p:nvPr/>
      </p:nvGrpSpPr>
      <p:grpSpPr>
        <a:xfrm>
          <a:off x="0" y="0"/>
          <a:ext cx="0" cy="0"/>
          <a:chOff x="0" y="0"/>
          <a:chExt cx="0" cy="0"/>
        </a:xfrm>
      </p:grpSpPr>
      <p:sp>
        <p:nvSpPr>
          <p:cNvPr id="37" name="Google Shape;37;p30"/>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38" name="Shape 38"/>
        <p:cNvGrpSpPr/>
        <p:nvPr/>
      </p:nvGrpSpPr>
      <p:grpSpPr>
        <a:xfrm>
          <a:off x="0" y="0"/>
          <a:ext cx="0" cy="0"/>
          <a:chOff x="0" y="0"/>
          <a:chExt cx="0" cy="0"/>
        </a:xfrm>
      </p:grpSpPr>
      <p:sp>
        <p:nvSpPr>
          <p:cNvPr id="39" name="Google Shape;39;p31"/>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31"/>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31"/>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2" name="Google Shape;42;p31"/>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43" name="Shape 43"/>
        <p:cNvGrpSpPr/>
        <p:nvPr/>
      </p:nvGrpSpPr>
      <p:grpSpPr>
        <a:xfrm>
          <a:off x="0" y="0"/>
          <a:ext cx="0" cy="0"/>
          <a:chOff x="0" y="0"/>
          <a:chExt cx="0" cy="0"/>
        </a:xfrm>
      </p:grpSpPr>
      <p:sp>
        <p:nvSpPr>
          <p:cNvPr id="44" name="Google Shape;44;p32"/>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 name="Google Shape;45;p32"/>
          <p:cNvSpPr/>
          <p:nvPr>
            <p:ph idx="2" type="pic"/>
          </p:nvPr>
        </p:nvSpPr>
        <p:spPr>
          <a:xfrm>
            <a:off x="3887391" y="740569"/>
            <a:ext cx="4629300" cy="3655200"/>
          </a:xfrm>
          <a:prstGeom prst="rect">
            <a:avLst/>
          </a:prstGeom>
          <a:noFill/>
          <a:ln>
            <a:noFill/>
          </a:ln>
        </p:spPr>
      </p:sp>
      <p:sp>
        <p:nvSpPr>
          <p:cNvPr id="46" name="Google Shape;46;p32"/>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47" name="Google Shape;47;p32"/>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23"/>
          <p:cNvPicPr preferRelativeResize="0"/>
          <p:nvPr/>
        </p:nvPicPr>
        <p:blipFill rotWithShape="1">
          <a:blip r:embed="rId1">
            <a:alphaModFix/>
          </a:blip>
          <a:srcRect b="0" l="0" r="0" t="0"/>
          <a:stretch/>
        </p:blipFill>
        <p:spPr>
          <a:xfrm>
            <a:off x="0" y="4728451"/>
            <a:ext cx="6857999" cy="413317"/>
          </a:xfrm>
          <a:prstGeom prst="rect">
            <a:avLst/>
          </a:prstGeom>
          <a:noFill/>
          <a:ln>
            <a:noFill/>
          </a:ln>
        </p:spPr>
      </p:pic>
      <p:pic>
        <p:nvPicPr>
          <p:cNvPr id="7" name="Google Shape;7;p23"/>
          <p:cNvPicPr preferRelativeResize="0"/>
          <p:nvPr/>
        </p:nvPicPr>
        <p:blipFill rotWithShape="1">
          <a:blip r:embed="rId2">
            <a:alphaModFix/>
          </a:blip>
          <a:srcRect b="0" l="0" r="0" t="0"/>
          <a:stretch/>
        </p:blipFill>
        <p:spPr>
          <a:xfrm>
            <a:off x="685800" y="1732"/>
            <a:ext cx="1339702" cy="840040"/>
          </a:xfrm>
          <a:prstGeom prst="rect">
            <a:avLst/>
          </a:prstGeom>
          <a:noFill/>
          <a:ln>
            <a:noFill/>
          </a:ln>
        </p:spPr>
      </p:pic>
      <p:sp>
        <p:nvSpPr>
          <p:cNvPr id="8" name="Google Shape;8;p23"/>
          <p:cNvSpPr txBox="1"/>
          <p:nvPr>
            <p:ph idx="12" type="sldNum"/>
          </p:nvPr>
        </p:nvSpPr>
        <p:spPr>
          <a:xfrm>
            <a:off x="8454213" y="4838779"/>
            <a:ext cx="689700" cy="192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https://sitiobigdata.com/2018/08/27/algoritmo-t-sne-con-python/" TargetMode="External"/><Relationship Id="rId6" Type="http://schemas.openxmlformats.org/officeDocument/2006/relationships/image" Target="../media/image23.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19.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github.com/bcamandone/Estadistica_analisis_datos/blob/main/Documentos%20teoricos/Medidas%20de%20Posici%C3%B3n.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34.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143000" y="1900238"/>
            <a:ext cx="6858000" cy="13431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s-419"/>
              <a:t>Para agregevas, siempre duplicar la segunda diapo.</a:t>
            </a:r>
            <a:endParaRPr/>
          </a:p>
        </p:txBody>
      </p:sp>
      <p:sp>
        <p:nvSpPr>
          <p:cNvPr id="64" name="Google Shape;64;p1"/>
          <p:cNvSpPr txBox="1"/>
          <p:nvPr>
            <p:ph idx="12" type="sldNum"/>
          </p:nvPr>
        </p:nvSpPr>
        <p:spPr>
          <a:xfrm>
            <a:off x="8793525" y="4850176"/>
            <a:ext cx="350400" cy="21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50"/>
              <a:buNone/>
            </a:pPr>
            <a:fld id="{00000000-1234-1234-1234-123412341234}" type="slidenum">
              <a:rPr lang="es-419" sz="1350">
                <a:solidFill>
                  <a:schemeClr val="dk1"/>
                </a:solidFill>
                <a:latin typeface="Arial"/>
                <a:ea typeface="Arial"/>
                <a:cs typeface="Arial"/>
                <a:sym typeface="Arial"/>
              </a:rPr>
              <a:t>‹#›</a:t>
            </a:fld>
            <a:endParaRPr sz="1350">
              <a:solidFill>
                <a:schemeClr val="dk1"/>
              </a:solidFill>
              <a:latin typeface="Arial"/>
              <a:ea typeface="Arial"/>
              <a:cs typeface="Arial"/>
              <a:sym typeface="Arial"/>
            </a:endParaRPr>
          </a:p>
        </p:txBody>
      </p:sp>
      <p:pic>
        <p:nvPicPr>
          <p:cNvPr id="65" name="Google Shape;65;p1"/>
          <p:cNvPicPr preferRelativeResize="0"/>
          <p:nvPr/>
        </p:nvPicPr>
        <p:blipFill rotWithShape="1">
          <a:blip r:embed="rId3">
            <a:alphaModFix/>
          </a:blip>
          <a:srcRect b="0" l="0" r="0" t="0"/>
          <a:stretch/>
        </p:blipFill>
        <p:spPr>
          <a:xfrm>
            <a:off x="0" y="840041"/>
            <a:ext cx="9144000" cy="4303460"/>
          </a:xfrm>
          <a:prstGeom prst="rect">
            <a:avLst/>
          </a:prstGeom>
          <a:noFill/>
          <a:ln>
            <a:noFill/>
          </a:ln>
        </p:spPr>
      </p:pic>
      <p:pic>
        <p:nvPicPr>
          <p:cNvPr id="66" name="Google Shape;66;p1"/>
          <p:cNvPicPr preferRelativeResize="0"/>
          <p:nvPr/>
        </p:nvPicPr>
        <p:blipFill rotWithShape="1">
          <a:blip r:embed="rId4">
            <a:alphaModFix/>
          </a:blip>
          <a:srcRect b="0" l="0" r="0" t="0"/>
          <a:stretch/>
        </p:blipFill>
        <p:spPr>
          <a:xfrm>
            <a:off x="679303" y="0"/>
            <a:ext cx="1339702" cy="840040"/>
          </a:xfrm>
          <a:prstGeom prst="rect">
            <a:avLst/>
          </a:prstGeom>
          <a:noFill/>
          <a:ln>
            <a:noFill/>
          </a:ln>
        </p:spPr>
      </p:pic>
      <p:sp>
        <p:nvSpPr>
          <p:cNvPr id="67" name="Google Shape;67;p1"/>
          <p:cNvSpPr txBox="1"/>
          <p:nvPr/>
        </p:nvSpPr>
        <p:spPr>
          <a:xfrm>
            <a:off x="2032250" y="1699525"/>
            <a:ext cx="5179500" cy="2385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Machine Learning II</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Clase 2</a:t>
            </a:r>
            <a:endParaRPr b="0" i="0" sz="2000"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Gill Sans"/>
              <a:ea typeface="Gill Sans"/>
              <a:cs typeface="Gill Sans"/>
              <a:sym typeface="Gill Sans"/>
            </a:endParaRPr>
          </a:p>
          <a:p>
            <a:pPr indent="0" lvl="0" marL="0" marR="0" rtl="0" algn="ctr">
              <a:lnSpc>
                <a:spcPct val="115000"/>
              </a:lnSpc>
              <a:spcBef>
                <a:spcPts val="1200"/>
              </a:spcBef>
              <a:spcAft>
                <a:spcPts val="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Conceptos fundamentales de Machine Learning</a:t>
            </a:r>
            <a:endParaRPr b="0" i="0" sz="2000" u="none" cap="none" strike="noStrike">
              <a:solidFill>
                <a:schemeClr val="dk1"/>
              </a:solidFill>
              <a:latin typeface="Gill Sans"/>
              <a:ea typeface="Gill Sans"/>
              <a:cs typeface="Gill Sans"/>
              <a:sym typeface="Gill Sans"/>
            </a:endParaRPr>
          </a:p>
          <a:p>
            <a:pPr indent="0" lvl="0" marL="0" marR="0" rtl="0" algn="ctr">
              <a:lnSpc>
                <a:spcPct val="115000"/>
              </a:lnSpc>
              <a:spcBef>
                <a:spcPts val="1200"/>
              </a:spcBef>
              <a:spcAft>
                <a:spcPts val="1200"/>
              </a:spcAft>
              <a:buClr>
                <a:srgbClr val="000000"/>
              </a:buClr>
              <a:buSzPts val="2000"/>
              <a:buFont typeface="Arial"/>
              <a:buNone/>
            </a:pPr>
            <a:r>
              <a:rPr b="0" i="0" lang="es-419" sz="2000" u="none" cap="none" strike="noStrike">
                <a:solidFill>
                  <a:schemeClr val="dk1"/>
                </a:solidFill>
                <a:latin typeface="Gill Sans"/>
                <a:ea typeface="Gill Sans"/>
                <a:cs typeface="Gill Sans"/>
                <a:sym typeface="Gill Sans"/>
              </a:rPr>
              <a:t>(Parte 2)</a:t>
            </a:r>
            <a:endParaRPr b="0" i="0" sz="2000" u="none" cap="none" strike="noStrike">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8"/>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64" name="Google Shape;164;p8"/>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65" name="Google Shape;165;p8"/>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66" name="Google Shape;166;p8"/>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Algoritmos de agrupación</a:t>
            </a:r>
            <a:endParaRPr b="1" i="0" sz="3800" u="none" cap="none" strike="noStrike">
              <a:solidFill>
                <a:schemeClr val="accent5"/>
              </a:solidFill>
              <a:latin typeface="Calibri"/>
              <a:ea typeface="Calibri"/>
              <a:cs typeface="Calibri"/>
              <a:sym typeface="Calibri"/>
            </a:endParaRPr>
          </a:p>
        </p:txBody>
      </p:sp>
      <p:sp>
        <p:nvSpPr>
          <p:cNvPr id="167" name="Google Shape;167;p8"/>
          <p:cNvSpPr txBox="1"/>
          <p:nvPr/>
        </p:nvSpPr>
        <p:spPr>
          <a:xfrm>
            <a:off x="76200" y="1219200"/>
            <a:ext cx="86325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Se utilizan para agrupar datos existentes de los que desconocemos sus características en común o queremos descubrirlas. Estos métodos intentan crear “puntos centrales” y jerarquías para diferenciar grupos y descubrir características comunes por cercanía.</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Los más utilizados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K-Means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K-Medians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Hierarchical Clustering(armar </a:t>
            </a:r>
            <a:r>
              <a:rPr lang="es-419" sz="1300">
                <a:solidFill>
                  <a:schemeClr val="dk1"/>
                </a:solidFill>
              </a:rPr>
              <a:t>jerarquías</a:t>
            </a:r>
            <a:r>
              <a:rPr b="0" i="0" lang="es-419"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b="1" lang="es-419" sz="1100">
                <a:solidFill>
                  <a:schemeClr val="dk1"/>
                </a:solidFill>
              </a:rPr>
              <a:t>Distancia Euclidiana</a:t>
            </a:r>
            <a:endParaRPr sz="1100">
              <a:solidFill>
                <a:schemeClr val="dk1"/>
              </a:solidFill>
            </a:endParaRPr>
          </a:p>
          <a:p>
            <a:pPr indent="0" lvl="0" marL="0" rtl="0" algn="l">
              <a:spcBef>
                <a:spcPts val="0"/>
              </a:spcBef>
              <a:spcAft>
                <a:spcPts val="0"/>
              </a:spcAft>
              <a:buClr>
                <a:schemeClr val="dk1"/>
              </a:buClr>
              <a:buSzPts val="1100"/>
              <a:buFont typeface="Arial"/>
              <a:buNone/>
            </a:pPr>
            <a:r>
              <a:rPr b="1" lang="es-419" sz="1100">
                <a:solidFill>
                  <a:schemeClr val="dk1"/>
                </a:solidFill>
              </a:rPr>
              <a:t>Distancia Manhattan</a:t>
            </a:r>
            <a:endParaRPr sz="11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3800"/>
              </a:spcBef>
              <a:spcAft>
                <a:spcPts val="3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168" name="Google Shape;168;p8"/>
          <p:cNvPicPr preferRelativeResize="0"/>
          <p:nvPr/>
        </p:nvPicPr>
        <p:blipFill rotWithShape="1">
          <a:blip r:embed="rId5">
            <a:alphaModFix/>
          </a:blip>
          <a:srcRect b="0" l="0" r="0" t="0"/>
          <a:stretch/>
        </p:blipFill>
        <p:spPr>
          <a:xfrm>
            <a:off x="4071500" y="2268425"/>
            <a:ext cx="2857500" cy="142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9"/>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74" name="Google Shape;174;p9"/>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75" name="Google Shape;175;p9"/>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76" name="Google Shape;176;p9"/>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Redes Neuronales</a:t>
            </a:r>
            <a:endParaRPr b="1" i="0" sz="3800" u="none" cap="none" strike="noStrike">
              <a:solidFill>
                <a:schemeClr val="accent5"/>
              </a:solidFill>
              <a:latin typeface="Calibri"/>
              <a:ea typeface="Calibri"/>
              <a:cs typeface="Calibri"/>
              <a:sym typeface="Calibri"/>
            </a:endParaRPr>
          </a:p>
        </p:txBody>
      </p:sp>
      <p:sp>
        <p:nvSpPr>
          <p:cNvPr id="177" name="Google Shape;177;p9"/>
          <p:cNvSpPr txBox="1"/>
          <p:nvPr/>
        </p:nvSpPr>
        <p:spPr>
          <a:xfrm>
            <a:off x="76200" y="1219200"/>
            <a:ext cx="86325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Son algoritmos y estructuras </a:t>
            </a:r>
            <a:r>
              <a:rPr b="0" i="0" lang="es-419" sz="1300" u="sng" cap="none" strike="noStrike">
                <a:solidFill>
                  <a:schemeClr val="dk1"/>
                </a:solidFill>
                <a:latin typeface="Arial"/>
                <a:ea typeface="Arial"/>
                <a:cs typeface="Arial"/>
                <a:sym typeface="Arial"/>
              </a:rPr>
              <a:t>inspirados en las funciones biológicas de las redes neuronales</a:t>
            </a:r>
            <a:r>
              <a:rPr b="0" i="0" lang="es-419" sz="1300" u="none" cap="none" strike="noStrike">
                <a:solidFill>
                  <a:schemeClr val="dk1"/>
                </a:solidFill>
                <a:latin typeface="Arial"/>
                <a:ea typeface="Arial"/>
                <a:cs typeface="Arial"/>
                <a:sym typeface="Arial"/>
              </a:rPr>
              <a:t>. Se suelen utilizar para problemas de Clasificación y Regresión pero realmente tienen un gran potencial para resolver multitud de problemáticas. Son muy buenas para detectar patrones. Las Redes Neuronales Artificiales requieren mucha capacidad de procesamiento y memoria y estuvieron muy limitadas por la tecnología del pasado hasta estos últimos años en los que resurgieron con mucha fuerza dando lugar al Aprendizaje Profundo (se detalla más adelante).</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Las redes neuronales básicas y clásicas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Perceptron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Back-Propagation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MLP: Multi Layered Perceptron</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3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178" name="Google Shape;178;p9"/>
          <p:cNvPicPr preferRelativeResize="0"/>
          <p:nvPr/>
        </p:nvPicPr>
        <p:blipFill rotWithShape="1">
          <a:blip r:embed="rId5">
            <a:alphaModFix/>
          </a:blip>
          <a:srcRect b="0" l="0" r="0" t="0"/>
          <a:stretch/>
        </p:blipFill>
        <p:spPr>
          <a:xfrm>
            <a:off x="4779800" y="2873500"/>
            <a:ext cx="2857500" cy="142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0"/>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84" name="Google Shape;184;p10"/>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85" name="Google Shape;185;p10"/>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86" name="Google Shape;186;p10"/>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Aprendizaje profundo</a:t>
            </a:r>
            <a:endParaRPr b="1" i="0" sz="3800" u="none" cap="none" strike="noStrike">
              <a:solidFill>
                <a:schemeClr val="accent5"/>
              </a:solidFill>
              <a:latin typeface="Calibri"/>
              <a:ea typeface="Calibri"/>
              <a:cs typeface="Calibri"/>
              <a:sym typeface="Calibri"/>
            </a:endParaRPr>
          </a:p>
        </p:txBody>
      </p:sp>
      <p:sp>
        <p:nvSpPr>
          <p:cNvPr id="187" name="Google Shape;187;p10"/>
          <p:cNvSpPr txBox="1"/>
          <p:nvPr/>
        </p:nvSpPr>
        <p:spPr>
          <a:xfrm>
            <a:off x="76200" y="1219200"/>
            <a:ext cx="8632500" cy="236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chemeClr val="dk1"/>
              </a:buClr>
              <a:buSzPts val="1100"/>
              <a:buFont typeface="Arial"/>
              <a:buNone/>
            </a:pPr>
            <a:r>
              <a:rPr b="0" i="0" lang="es-419" sz="1300" u="none" cap="none" strike="noStrike">
                <a:solidFill>
                  <a:schemeClr val="dk1"/>
                </a:solidFill>
                <a:latin typeface="Arial"/>
                <a:ea typeface="Arial"/>
                <a:cs typeface="Arial"/>
                <a:sym typeface="Arial"/>
              </a:rPr>
              <a:t>Son la evolución de las redes neuronales artificiales, que aprovechan el abaratamiento de la tecnología y la mayor capacidad de ejecución, memoria y disco para explotar gran cantidad de datos en enormes redes neuronales, interconectándolas en diversas </a:t>
            </a:r>
            <a:r>
              <a:rPr b="0" i="0" lang="es-419" sz="1300" u="none" cap="none" strike="noStrike">
                <a:solidFill>
                  <a:schemeClr val="dk1"/>
                </a:solidFill>
                <a:highlight>
                  <a:srgbClr val="F4CCCC"/>
                </a:highlight>
                <a:latin typeface="Arial"/>
                <a:ea typeface="Arial"/>
                <a:cs typeface="Arial"/>
                <a:sym typeface="Arial"/>
              </a:rPr>
              <a:t>capas</a:t>
            </a:r>
            <a:r>
              <a:rPr b="0" i="0" lang="es-419" sz="1300" u="none" cap="none" strike="noStrike">
                <a:solidFill>
                  <a:schemeClr val="dk1"/>
                </a:solidFill>
                <a:latin typeface="Arial"/>
                <a:ea typeface="Arial"/>
                <a:cs typeface="Arial"/>
                <a:sym typeface="Arial"/>
              </a:rPr>
              <a:t> que pueden ejecutar en paralelo para realizar cálculos.</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Los algoritmos </a:t>
            </a:r>
            <a:r>
              <a:rPr b="1" i="0" lang="es-419" sz="1300" u="none" cap="none" strike="noStrike">
                <a:solidFill>
                  <a:schemeClr val="dk1"/>
                </a:solidFill>
                <a:latin typeface="Arial"/>
                <a:ea typeface="Arial"/>
                <a:cs typeface="Arial"/>
                <a:sym typeface="Arial"/>
              </a:rPr>
              <a:t>más populares</a:t>
            </a:r>
            <a:r>
              <a:rPr b="0" i="0" lang="es-419" sz="1300" u="none" cap="none" strike="noStrike">
                <a:solidFill>
                  <a:schemeClr val="dk1"/>
                </a:solidFill>
                <a:latin typeface="Arial"/>
                <a:ea typeface="Arial"/>
                <a:cs typeface="Arial"/>
                <a:sym typeface="Arial"/>
              </a:rPr>
              <a:t> de Deep Learning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Convolutional Neural Networks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Long Short Term Memory Neural Networks </a:t>
            </a:r>
            <a:endParaRPr b="0" i="0" sz="1300" u="none" cap="none" strike="noStrike">
              <a:solidFill>
                <a:schemeClr val="dk1"/>
              </a:solidFill>
              <a:latin typeface="Arial"/>
              <a:ea typeface="Arial"/>
              <a:cs typeface="Arial"/>
              <a:sym typeface="Arial"/>
            </a:endParaRPr>
          </a:p>
        </p:txBody>
      </p:sp>
      <p:pic>
        <p:nvPicPr>
          <p:cNvPr id="188" name="Google Shape;188;p10"/>
          <p:cNvPicPr preferRelativeResize="0"/>
          <p:nvPr/>
        </p:nvPicPr>
        <p:blipFill rotWithShape="1">
          <a:blip r:embed="rId5">
            <a:alphaModFix/>
          </a:blip>
          <a:srcRect b="0" l="0" r="0" t="0"/>
          <a:stretch/>
        </p:blipFill>
        <p:spPr>
          <a:xfrm>
            <a:off x="5481200" y="2838150"/>
            <a:ext cx="2857500" cy="142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1"/>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94" name="Google Shape;194;p11"/>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95" name="Google Shape;195;p11"/>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96" name="Google Shape;196;p11"/>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Algoritmos de reducción de dimensión</a:t>
            </a:r>
            <a:endParaRPr b="1" i="0" sz="3800" u="none" cap="none" strike="noStrike">
              <a:solidFill>
                <a:schemeClr val="accent5"/>
              </a:solidFill>
              <a:latin typeface="Calibri"/>
              <a:ea typeface="Calibri"/>
              <a:cs typeface="Calibri"/>
              <a:sym typeface="Calibri"/>
            </a:endParaRPr>
          </a:p>
        </p:txBody>
      </p:sp>
      <p:sp>
        <p:nvSpPr>
          <p:cNvPr id="197" name="Google Shape;197;p11"/>
          <p:cNvSpPr txBox="1"/>
          <p:nvPr/>
        </p:nvSpPr>
        <p:spPr>
          <a:xfrm>
            <a:off x="76200" y="1219200"/>
            <a:ext cx="8632500" cy="316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Buscan explotar la estructura existente de manera no supervisada para simplificar los datos y reducirlos o comprimirlos. Son útiles para visualizar datos o para simplificar el conjunto de variables que luego pueda usar un algoritmo supervisado.</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Los más utilizados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Principal Component Analysis (PCA)</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sng" cap="none" strike="noStrike">
                <a:solidFill>
                  <a:schemeClr val="hlink"/>
                </a:solidFill>
                <a:latin typeface="Arial"/>
                <a:ea typeface="Arial"/>
                <a:cs typeface="Arial"/>
                <a:sym typeface="Arial"/>
                <a:hlinkClick r:id="rId5"/>
              </a:rPr>
              <a:t>t-SNE</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rPr lang="es-419" sz="1300">
                <a:solidFill>
                  <a:schemeClr val="dk1"/>
                </a:solidFill>
              </a:rPr>
              <a:t>Reducir el número de variables perdiendo la menor cantidad de información posible</a:t>
            </a:r>
            <a:endParaRPr sz="1300">
              <a:solidFill>
                <a:schemeClr val="dk1"/>
              </a:solidFill>
            </a:endParaRPr>
          </a:p>
        </p:txBody>
      </p:sp>
      <p:pic>
        <p:nvPicPr>
          <p:cNvPr id="198" name="Google Shape;198;p11"/>
          <p:cNvPicPr preferRelativeResize="0"/>
          <p:nvPr/>
        </p:nvPicPr>
        <p:blipFill rotWithShape="1">
          <a:blip r:embed="rId6">
            <a:alphaModFix/>
          </a:blip>
          <a:srcRect b="0" l="0" r="0" t="0"/>
          <a:stretch/>
        </p:blipFill>
        <p:spPr>
          <a:xfrm>
            <a:off x="3849200" y="1904400"/>
            <a:ext cx="2518800" cy="1259400"/>
          </a:xfrm>
          <a:prstGeom prst="rect">
            <a:avLst/>
          </a:prstGeom>
          <a:noFill/>
          <a:ln>
            <a:noFill/>
          </a:ln>
        </p:spPr>
      </p:pic>
      <p:pic>
        <p:nvPicPr>
          <p:cNvPr id="199" name="Google Shape;199;p11"/>
          <p:cNvPicPr preferRelativeResize="0"/>
          <p:nvPr/>
        </p:nvPicPr>
        <p:blipFill rotWithShape="1">
          <a:blip r:embed="rId7">
            <a:alphaModFix/>
          </a:blip>
          <a:srcRect b="0" l="0" r="0" t="0"/>
          <a:stretch/>
        </p:blipFill>
        <p:spPr>
          <a:xfrm>
            <a:off x="6632306" y="2571750"/>
            <a:ext cx="2269575" cy="2123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12"/>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05" name="Google Shape;205;p12"/>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06" name="Google Shape;206;p1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07" name="Google Shape;207;p12"/>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Procesamiento de lenguaje natural (NLP)</a:t>
            </a:r>
            <a:endParaRPr b="1" i="0" sz="3800" u="none" cap="none" strike="noStrike">
              <a:solidFill>
                <a:schemeClr val="accent5"/>
              </a:solidFill>
              <a:latin typeface="Calibri"/>
              <a:ea typeface="Calibri"/>
              <a:cs typeface="Calibri"/>
              <a:sym typeface="Calibri"/>
            </a:endParaRPr>
          </a:p>
        </p:txBody>
      </p:sp>
      <p:sp>
        <p:nvSpPr>
          <p:cNvPr id="208" name="Google Shape;208;p12"/>
          <p:cNvSpPr txBox="1"/>
          <p:nvPr/>
        </p:nvSpPr>
        <p:spPr>
          <a:xfrm>
            <a:off x="76200" y="1219200"/>
            <a:ext cx="8632500" cy="304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El </a:t>
            </a:r>
            <a:r>
              <a:rPr b="1" i="0" lang="es-419" sz="1300" u="none" cap="none" strike="noStrike">
                <a:solidFill>
                  <a:schemeClr val="dk1"/>
                </a:solidFill>
                <a:latin typeface="Arial"/>
                <a:ea typeface="Arial"/>
                <a:cs typeface="Arial"/>
                <a:sym typeface="Arial"/>
              </a:rPr>
              <a:t>Natural Language Processing</a:t>
            </a:r>
            <a:r>
              <a:rPr b="0" i="0" lang="es-419" sz="1300" u="none" cap="none" strike="noStrike">
                <a:solidFill>
                  <a:schemeClr val="dk1"/>
                </a:solidFill>
                <a:latin typeface="Arial"/>
                <a:ea typeface="Arial"/>
                <a:cs typeface="Arial"/>
                <a:sym typeface="Arial"/>
              </a:rPr>
              <a:t> es una mezcla entre Data Science, Machine Learning y Lingüística. Tiene como objetivo comprender el lenguaje humano, tanto en textos como en discurso o voz. </a:t>
            </a:r>
            <a:endParaRPr sz="1300">
              <a:solidFill>
                <a:schemeClr val="dk1"/>
              </a:solidFil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Permite analizar sintáctica o gramaticalmente miles contenidos, clasificar automáticamente en temas, programar chatbots y hasta generar poesía imitando a Shakespeare.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También es común utilizarlo para el análisis de sentimientos en redes sociales, (por ejemplo con respecto a un figura pública o una arca) y para la traducción automática entre idiomas. </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3800"/>
              </a:spcAft>
              <a:buClr>
                <a:srgbClr val="000000"/>
              </a:buClr>
              <a:buSzPts val="1300"/>
              <a:buFont typeface="Arial"/>
              <a:buNone/>
            </a:pPr>
            <a:r>
              <a:rPr b="0" i="0" lang="es-419" sz="1300" u="none" cap="none" strike="noStrike">
                <a:solidFill>
                  <a:schemeClr val="dk1"/>
                </a:solidFill>
                <a:latin typeface="Arial"/>
                <a:ea typeface="Arial"/>
                <a:cs typeface="Arial"/>
                <a:sym typeface="Arial"/>
              </a:rPr>
              <a:t>Es la base del funcionamiento de los asistentes virtuales, como Siri o Alexa.</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2d438a59512_0_781"/>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14" name="Google Shape;214;g2d438a59512_0_781"/>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15" name="Google Shape;215;g2d438a59512_0_781"/>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16" name="Google Shape;216;g2d438a59512_0_781"/>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Procesamiento de lenguaje natural (NLP)</a:t>
            </a:r>
            <a:endParaRPr b="1" i="0" sz="3800" u="none" cap="none" strike="noStrike">
              <a:solidFill>
                <a:schemeClr val="accent5"/>
              </a:solidFill>
              <a:latin typeface="Calibri"/>
              <a:ea typeface="Calibri"/>
              <a:cs typeface="Calibri"/>
              <a:sym typeface="Calibri"/>
            </a:endParaRPr>
          </a:p>
        </p:txBody>
      </p:sp>
      <p:sp>
        <p:nvSpPr>
          <p:cNvPr id="217" name="Google Shape;217;g2d438a59512_0_781"/>
          <p:cNvSpPr txBox="1"/>
          <p:nvPr/>
        </p:nvSpPr>
        <p:spPr>
          <a:xfrm>
            <a:off x="255750" y="1368300"/>
            <a:ext cx="8632500" cy="217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419" sz="1300">
                <a:solidFill>
                  <a:schemeClr val="dk1"/>
                </a:solidFill>
              </a:rPr>
              <a:t>Algunos de los algoritmos más comunes son:</a:t>
            </a:r>
            <a:endParaRPr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sz="1300">
                <a:solidFill>
                  <a:schemeClr val="dk1"/>
                </a:solidFill>
              </a:rPr>
              <a:t>Redes Neuronales: Modelos más avanzados que pueden entender secuencias de palabras, lo que permite a las computadoras realizar tareas como traducción automática o análisis de sentimientos.</a:t>
            </a:r>
            <a:endParaRPr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300">
                <a:solidFill>
                  <a:schemeClr val="dk1"/>
                </a:solidFill>
              </a:rPr>
              <a:t>Transformers: Estos son los modelos más modernos, como GPT, que pueden generar texto, responder preguntas o resumir grandes textos.</a:t>
            </a:r>
            <a:endParaRPr sz="1300">
              <a:solidFill>
                <a:schemeClr val="dk1"/>
              </a:solidFill>
            </a:endParaRPr>
          </a:p>
          <a:p>
            <a:pPr indent="0" lvl="0" marL="0" marR="0" rtl="0" algn="l">
              <a:lnSpc>
                <a:spcPct val="100000"/>
              </a:lnSpc>
              <a:spcBef>
                <a:spcPts val="3800"/>
              </a:spcBef>
              <a:spcAft>
                <a:spcPts val="3800"/>
              </a:spcAft>
              <a:buClr>
                <a:srgbClr val="000000"/>
              </a:buClr>
              <a:buSzPts val="1300"/>
              <a:buFont typeface="Arial"/>
              <a:buNone/>
            </a:pPr>
            <a:r>
              <a:t/>
            </a:r>
            <a:endParaRPr sz="1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3"/>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223" name="Google Shape;223;p13"/>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224" name="Google Shape;224;p13"/>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25" name="Google Shape;225;p13"/>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Otros algoritmos</a:t>
            </a:r>
            <a:endParaRPr b="1" i="0" sz="3800" u="none" cap="none" strike="noStrike">
              <a:solidFill>
                <a:schemeClr val="accent5"/>
              </a:solidFill>
              <a:latin typeface="Calibri"/>
              <a:ea typeface="Calibri"/>
              <a:cs typeface="Calibri"/>
              <a:sym typeface="Calibri"/>
            </a:endParaRPr>
          </a:p>
        </p:txBody>
      </p:sp>
      <p:sp>
        <p:nvSpPr>
          <p:cNvPr id="226" name="Google Shape;226;p13"/>
          <p:cNvSpPr txBox="1"/>
          <p:nvPr/>
        </p:nvSpPr>
        <p:spPr>
          <a:xfrm>
            <a:off x="76200" y="1219200"/>
            <a:ext cx="8632500" cy="9852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Aprendizaje por Reglas de Asociación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Computer Vision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Sistemas de Recomendación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Aprendizaje por Refuerzo</a:t>
            </a:r>
            <a:endParaRPr b="0" i="0" sz="1300" u="none" cap="none" strike="noStrike">
              <a:solidFill>
                <a:schemeClr val="dk1"/>
              </a:solidFill>
              <a:latin typeface="Arial"/>
              <a:ea typeface="Arial"/>
              <a:cs typeface="Arial"/>
              <a:sym typeface="Arial"/>
            </a:endParaRPr>
          </a:p>
        </p:txBody>
      </p:sp>
      <p:pic>
        <p:nvPicPr>
          <p:cNvPr id="227" name="Google Shape;227;p13"/>
          <p:cNvPicPr preferRelativeResize="0"/>
          <p:nvPr/>
        </p:nvPicPr>
        <p:blipFill rotWithShape="1">
          <a:blip r:embed="rId5">
            <a:alphaModFix/>
          </a:blip>
          <a:srcRect b="17647" l="0" r="0" t="0"/>
          <a:stretch/>
        </p:blipFill>
        <p:spPr>
          <a:xfrm>
            <a:off x="4296850" y="916075"/>
            <a:ext cx="4064901" cy="1642425"/>
          </a:xfrm>
          <a:prstGeom prst="rect">
            <a:avLst/>
          </a:prstGeom>
          <a:noFill/>
          <a:ln>
            <a:noFill/>
          </a:ln>
        </p:spPr>
      </p:pic>
      <p:pic>
        <p:nvPicPr>
          <p:cNvPr id="228" name="Google Shape;228;p13"/>
          <p:cNvPicPr preferRelativeResize="0"/>
          <p:nvPr/>
        </p:nvPicPr>
        <p:blipFill rotWithShape="1">
          <a:blip r:embed="rId6">
            <a:alphaModFix/>
          </a:blip>
          <a:srcRect b="0" l="0" r="0" t="0"/>
          <a:stretch/>
        </p:blipFill>
        <p:spPr>
          <a:xfrm>
            <a:off x="4990150" y="2634700"/>
            <a:ext cx="3372526" cy="1929625"/>
          </a:xfrm>
          <a:prstGeom prst="rect">
            <a:avLst/>
          </a:prstGeom>
          <a:noFill/>
          <a:ln>
            <a:noFill/>
          </a:ln>
        </p:spPr>
      </p:pic>
      <p:pic>
        <p:nvPicPr>
          <p:cNvPr id="229" name="Google Shape;229;p13"/>
          <p:cNvPicPr preferRelativeResize="0"/>
          <p:nvPr/>
        </p:nvPicPr>
        <p:blipFill rotWithShape="1">
          <a:blip r:embed="rId7">
            <a:alphaModFix/>
          </a:blip>
          <a:srcRect b="0" l="0" r="0" t="0"/>
          <a:stretch/>
        </p:blipFill>
        <p:spPr>
          <a:xfrm>
            <a:off x="700925" y="2571750"/>
            <a:ext cx="3366198" cy="181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d45ee3026c_0_28"/>
          <p:cNvSpPr txBox="1"/>
          <p:nvPr>
            <p:ph idx="1" type="subTitle"/>
          </p:nvPr>
        </p:nvSpPr>
        <p:spPr>
          <a:xfrm>
            <a:off x="990350" y="1585903"/>
            <a:ext cx="6858000" cy="12417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s-419"/>
              <a:t>Ejemplo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4"/>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40" name="Google Shape;240;p14"/>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41" name="Google Shape;241;p14"/>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Conocimientos básicos</a:t>
            </a:r>
            <a:endParaRPr b="1" i="0" sz="3800" u="none" cap="none" strike="noStrike">
              <a:solidFill>
                <a:schemeClr val="accent5"/>
              </a:solidFill>
              <a:latin typeface="Calibri"/>
              <a:ea typeface="Calibri"/>
              <a:cs typeface="Calibri"/>
              <a:sym typeface="Calibri"/>
            </a:endParaRPr>
          </a:p>
        </p:txBody>
      </p:sp>
      <p:sp>
        <p:nvSpPr>
          <p:cNvPr id="242" name="Google Shape;242;p14"/>
          <p:cNvSpPr txBox="1"/>
          <p:nvPr/>
        </p:nvSpPr>
        <p:spPr>
          <a:xfrm>
            <a:off x="76200" y="1524000"/>
            <a:ext cx="8632500" cy="1765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3800"/>
              </a:spcBef>
              <a:spcAft>
                <a:spcPts val="0"/>
              </a:spcAft>
              <a:buClr>
                <a:schemeClr val="dk1"/>
              </a:buClr>
              <a:buSzPts val="1300"/>
              <a:buFont typeface="Arial"/>
              <a:buChar char="●"/>
            </a:pPr>
            <a:r>
              <a:rPr b="1" i="0" lang="es-419" sz="1300" u="none" cap="none" strike="noStrike">
                <a:solidFill>
                  <a:schemeClr val="dk1"/>
                </a:solidFill>
                <a:latin typeface="Arial"/>
                <a:ea typeface="Arial"/>
                <a:cs typeface="Arial"/>
                <a:sym typeface="Arial"/>
              </a:rPr>
              <a:t>Algebra lineal: </a:t>
            </a:r>
            <a:r>
              <a:rPr b="0" i="0" lang="es-419" sz="1300" u="none" cap="none" strike="noStrike">
                <a:solidFill>
                  <a:schemeClr val="dk1"/>
                </a:solidFill>
                <a:latin typeface="Arial"/>
                <a:ea typeface="Arial"/>
                <a:cs typeface="Arial"/>
                <a:sym typeface="Arial"/>
              </a:rPr>
              <a:t>entender lo relacionado a vectores, matrices y tensores, ya que de este modo se representan los datos.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s-419" sz="1300" u="none" cap="none" strike="noStrike">
                <a:solidFill>
                  <a:schemeClr val="dk1"/>
                </a:solidFill>
                <a:latin typeface="Arial"/>
                <a:ea typeface="Arial"/>
                <a:cs typeface="Arial"/>
                <a:sym typeface="Arial"/>
              </a:rPr>
              <a:t>Estadística: </a:t>
            </a:r>
            <a:r>
              <a:rPr b="0" i="0" lang="es-419" sz="1300" u="none" cap="none" strike="noStrike">
                <a:solidFill>
                  <a:schemeClr val="dk1"/>
                </a:solidFill>
                <a:latin typeface="Arial"/>
                <a:ea typeface="Arial"/>
                <a:cs typeface="Arial"/>
                <a:sym typeface="Arial"/>
              </a:rPr>
              <a:t>es necesario conocer sobre medidas de tendencia central, distribuciones de probabilidad, análisis de correlación, pruebas de hipótesis, entre otros temas.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s-419" sz="1300" u="none" cap="none" strike="noStrike">
                <a:solidFill>
                  <a:schemeClr val="dk1"/>
                </a:solidFill>
                <a:latin typeface="Arial"/>
                <a:ea typeface="Arial"/>
                <a:cs typeface="Arial"/>
                <a:sym typeface="Arial"/>
              </a:rPr>
              <a:t>Optimización: </a:t>
            </a:r>
            <a:r>
              <a:rPr b="0" i="0" lang="es-419" sz="1300" u="none" cap="none" strike="noStrike">
                <a:solidFill>
                  <a:schemeClr val="dk1"/>
                </a:solidFill>
                <a:latin typeface="Arial"/>
                <a:ea typeface="Arial"/>
                <a:cs typeface="Arial"/>
                <a:sym typeface="Arial"/>
              </a:rPr>
              <a:t>hay que entender cómo encontrar mínimos y/o máximos de una función objetivo.</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1" i="0" lang="es-419" sz="1300" u="none" cap="none" strike="noStrike">
                <a:solidFill>
                  <a:schemeClr val="dk1"/>
                </a:solidFill>
                <a:latin typeface="Arial"/>
                <a:ea typeface="Arial"/>
                <a:cs typeface="Arial"/>
                <a:sym typeface="Arial"/>
              </a:rPr>
              <a:t>Programación:</a:t>
            </a:r>
            <a:r>
              <a:rPr b="0" i="0" lang="es-419" sz="1300" u="none" cap="none" strike="noStrike">
                <a:solidFill>
                  <a:schemeClr val="dk1"/>
                </a:solidFill>
                <a:latin typeface="Arial"/>
                <a:ea typeface="Arial"/>
                <a:cs typeface="Arial"/>
                <a:sym typeface="Arial"/>
              </a:rPr>
              <a:t> para implementar estos algoritmos. Actualmente, los lenguajes de programación que están siendo empleados con mayor frecuencia son Python y R.</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5"/>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48" name="Google Shape;248;p15"/>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49" name="Google Shape;249;p15"/>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Álgebra</a:t>
            </a:r>
            <a:endParaRPr b="1" i="0" sz="3800" u="none" cap="none" strike="noStrike">
              <a:solidFill>
                <a:schemeClr val="accent5"/>
              </a:solidFill>
              <a:latin typeface="Calibri"/>
              <a:ea typeface="Calibri"/>
              <a:cs typeface="Calibri"/>
              <a:sym typeface="Calibri"/>
            </a:endParaRPr>
          </a:p>
        </p:txBody>
      </p:sp>
      <p:pic>
        <p:nvPicPr>
          <p:cNvPr id="250" name="Google Shape;250;p15"/>
          <p:cNvPicPr preferRelativeResize="0"/>
          <p:nvPr/>
        </p:nvPicPr>
        <p:blipFill rotWithShape="1">
          <a:blip r:embed="rId4">
            <a:alphaModFix/>
          </a:blip>
          <a:srcRect b="0" l="0" r="0" t="0"/>
          <a:stretch/>
        </p:blipFill>
        <p:spPr>
          <a:xfrm>
            <a:off x="2688175" y="901350"/>
            <a:ext cx="3120725" cy="842400"/>
          </a:xfrm>
          <a:prstGeom prst="rect">
            <a:avLst/>
          </a:prstGeom>
          <a:noFill/>
          <a:ln>
            <a:noFill/>
          </a:ln>
        </p:spPr>
      </p:pic>
      <p:pic>
        <p:nvPicPr>
          <p:cNvPr id="251" name="Google Shape;251;p15"/>
          <p:cNvPicPr preferRelativeResize="0"/>
          <p:nvPr/>
        </p:nvPicPr>
        <p:blipFill rotWithShape="1">
          <a:blip r:embed="rId5">
            <a:alphaModFix/>
          </a:blip>
          <a:srcRect b="8804" l="0" r="0" t="9886"/>
          <a:stretch/>
        </p:blipFill>
        <p:spPr>
          <a:xfrm>
            <a:off x="2555975" y="2068175"/>
            <a:ext cx="4281324" cy="2409899"/>
          </a:xfrm>
          <a:prstGeom prst="rect">
            <a:avLst/>
          </a:prstGeom>
          <a:noFill/>
          <a:ln>
            <a:noFill/>
          </a:ln>
        </p:spPr>
      </p:pic>
      <p:sp>
        <p:nvSpPr>
          <p:cNvPr id="252" name="Google Shape;252;p15"/>
          <p:cNvSpPr txBox="1"/>
          <p:nvPr/>
        </p:nvSpPr>
        <p:spPr>
          <a:xfrm>
            <a:off x="5963800" y="901350"/>
            <a:ext cx="2914800" cy="617100"/>
          </a:xfrm>
          <a:prstGeom prst="rect">
            <a:avLst/>
          </a:prstGeom>
          <a:noFill/>
          <a:ln>
            <a:noFill/>
          </a:ln>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chemeClr val="dk1"/>
              </a:buClr>
              <a:buSzPts val="1100"/>
              <a:buChar char="○"/>
            </a:pPr>
            <a:r>
              <a:rPr lang="es-419" sz="1100">
                <a:solidFill>
                  <a:schemeClr val="dk1"/>
                </a:solidFill>
              </a:rPr>
              <a:t>Un </a:t>
            </a:r>
            <a:r>
              <a:rPr b="1" lang="es-419" sz="1100">
                <a:solidFill>
                  <a:schemeClr val="dk1"/>
                </a:solidFill>
              </a:rPr>
              <a:t>tensor</a:t>
            </a:r>
            <a:r>
              <a:rPr lang="es-419" sz="1100">
                <a:solidFill>
                  <a:schemeClr val="dk1"/>
                </a:solidFill>
              </a:rPr>
              <a:t> es una generalización de un vector o matriz que puede tener más dimensiones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73" name="Google Shape;73;p2"/>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74" name="Google Shape;74;p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75" name="Google Shape;75;p2"/>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000"/>
              <a:buFont typeface="Calibri"/>
              <a:buNone/>
            </a:pPr>
            <a:r>
              <a:rPr b="1" i="0" lang="es-419" sz="3800" u="none" cap="none" strike="noStrike">
                <a:solidFill>
                  <a:schemeClr val="accent5"/>
                </a:solidFill>
                <a:latin typeface="Calibri"/>
                <a:ea typeface="Calibri"/>
                <a:cs typeface="Calibri"/>
                <a:sym typeface="Calibri"/>
              </a:rPr>
              <a:t>Definición</a:t>
            </a:r>
            <a:endParaRPr b="1" i="0" sz="3800" u="none" cap="none" strike="noStrike">
              <a:solidFill>
                <a:schemeClr val="accent5"/>
              </a:solidFill>
              <a:latin typeface="Calibri"/>
              <a:ea typeface="Calibri"/>
              <a:cs typeface="Calibri"/>
              <a:sym typeface="Calibri"/>
            </a:endParaRPr>
          </a:p>
        </p:txBody>
      </p:sp>
      <p:sp>
        <p:nvSpPr>
          <p:cNvPr id="76" name="Google Shape;76;p2"/>
          <p:cNvSpPr txBox="1"/>
          <p:nvPr/>
        </p:nvSpPr>
        <p:spPr>
          <a:xfrm>
            <a:off x="1312825" y="1955650"/>
            <a:ext cx="6375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s-419" sz="2000" u="none" cap="none" strike="noStrike">
                <a:solidFill>
                  <a:schemeClr val="dk1"/>
                </a:solidFill>
                <a:latin typeface="Arial"/>
                <a:ea typeface="Arial"/>
                <a:cs typeface="Arial"/>
                <a:sym typeface="Arial"/>
              </a:rPr>
              <a:t>Algoritmo</a:t>
            </a:r>
            <a:r>
              <a:rPr b="0" i="0" lang="es-419" sz="2000" u="none" cap="none" strike="noStrike">
                <a:solidFill>
                  <a:schemeClr val="dk1"/>
                </a:solidFill>
                <a:latin typeface="Arial"/>
                <a:ea typeface="Arial"/>
                <a:cs typeface="Arial"/>
                <a:sym typeface="Arial"/>
              </a:rPr>
              <a:t>: Conjunto </a:t>
            </a:r>
            <a:r>
              <a:rPr b="0" i="0" lang="es-419" sz="2000" u="none" cap="none" strike="noStrike">
                <a:solidFill>
                  <a:schemeClr val="dk1"/>
                </a:solidFill>
                <a:highlight>
                  <a:srgbClr val="FCE5CD"/>
                </a:highlight>
                <a:latin typeface="Arial"/>
                <a:ea typeface="Arial"/>
                <a:cs typeface="Arial"/>
                <a:sym typeface="Arial"/>
              </a:rPr>
              <a:t>ordenado y finito</a:t>
            </a:r>
            <a:r>
              <a:rPr b="0" i="0" lang="es-419" sz="2000" u="none" cap="none" strike="noStrike">
                <a:solidFill>
                  <a:schemeClr val="dk1"/>
                </a:solidFill>
                <a:latin typeface="Arial"/>
                <a:ea typeface="Arial"/>
                <a:cs typeface="Arial"/>
                <a:sym typeface="Arial"/>
              </a:rPr>
              <a:t> de </a:t>
            </a:r>
            <a:r>
              <a:rPr b="0" i="0" lang="es-419" sz="2000" u="none" cap="none" strike="noStrike">
                <a:solidFill>
                  <a:schemeClr val="dk1"/>
                </a:solidFill>
                <a:highlight>
                  <a:srgbClr val="FCE5CD"/>
                </a:highlight>
                <a:latin typeface="Arial"/>
                <a:ea typeface="Arial"/>
                <a:cs typeface="Arial"/>
                <a:sym typeface="Arial"/>
              </a:rPr>
              <a:t>operaciones</a:t>
            </a:r>
            <a:r>
              <a:rPr b="0" i="0" lang="es-419" sz="2000" u="none" cap="none" strike="noStrike">
                <a:solidFill>
                  <a:schemeClr val="dk1"/>
                </a:solidFill>
                <a:latin typeface="Arial"/>
                <a:ea typeface="Arial"/>
                <a:cs typeface="Arial"/>
                <a:sym typeface="Arial"/>
              </a:rPr>
              <a:t> que permite hallar la solución de un problema</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6"/>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58" name="Google Shape;258;p1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59" name="Google Shape;259;p16"/>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sp>
        <p:nvSpPr>
          <p:cNvPr id="260" name="Google Shape;260;p16"/>
          <p:cNvSpPr txBox="1"/>
          <p:nvPr/>
        </p:nvSpPr>
        <p:spPr>
          <a:xfrm>
            <a:off x="188375" y="983950"/>
            <a:ext cx="89112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rgbClr val="000000"/>
                </a:solidFill>
                <a:latin typeface="Arial"/>
                <a:ea typeface="Arial"/>
                <a:cs typeface="Arial"/>
                <a:sym typeface="Arial"/>
              </a:rPr>
              <a:t>El campo de la estadística se puede definir como una rama especializada de las matemáticas que consta de marcos</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rgbClr val="000000"/>
                </a:solidFill>
                <a:latin typeface="Arial"/>
                <a:ea typeface="Arial"/>
                <a:cs typeface="Arial"/>
                <a:sym typeface="Arial"/>
              </a:rPr>
              <a:t>y metodologías para recopilar, organizar, analizar, interpretar y presentar datos. Generalmente esto cae más bajo</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rgbClr val="000000"/>
                </a:solidFill>
                <a:latin typeface="Arial"/>
                <a:ea typeface="Arial"/>
                <a:cs typeface="Arial"/>
                <a:sym typeface="Arial"/>
              </a:rPr>
              <a:t>matemática aplicada y toma prestados conceptos del álgebra lineal, distribuciones, teoría de probabilidad y</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rgbClr val="000000"/>
                </a:solidFill>
                <a:latin typeface="Arial"/>
                <a:ea typeface="Arial"/>
                <a:cs typeface="Arial"/>
                <a:sym typeface="Arial"/>
              </a:rPr>
              <a:t>metodologías inferenciales.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s-419" sz="1300" u="none" cap="none" strike="noStrike">
                <a:solidFill>
                  <a:srgbClr val="000000"/>
                </a:solidFill>
                <a:latin typeface="Arial"/>
                <a:ea typeface="Arial"/>
                <a:cs typeface="Arial"/>
                <a:sym typeface="Arial"/>
              </a:rPr>
              <a:t>Estadísticas descriptiva</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419" sz="1300" u="none" cap="none" strike="noStrike">
                <a:solidFill>
                  <a:srgbClr val="000000"/>
                </a:solidFill>
                <a:latin typeface="Arial"/>
                <a:ea typeface="Arial"/>
                <a:cs typeface="Arial"/>
                <a:sym typeface="Arial"/>
              </a:rPr>
              <a:t>Medidas de resumen para describir y comprender mejor los datos (media, mediana, moda, asimetría, curtosis, desviación estándar, varianza, etc.)</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s-419" sz="1300" u="none" cap="none" strike="noStrike">
                <a:solidFill>
                  <a:srgbClr val="000000"/>
                </a:solidFill>
                <a:latin typeface="Arial"/>
                <a:ea typeface="Arial"/>
                <a:cs typeface="Arial"/>
                <a:sym typeface="Arial"/>
              </a:rPr>
              <a:t>Estadística inferencial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rgbClr val="000000"/>
                </a:solidFill>
                <a:latin typeface="Arial"/>
                <a:ea typeface="Arial"/>
                <a:cs typeface="Arial"/>
                <a:sym typeface="Arial"/>
              </a:rPr>
              <a:t>Se usa cuando queremos probar hipótesis, obtener inferencias y conclusiones sobre diversas características de nuestra muestra de datos o población. Marcos y técnicas como prueba de hipótesis, el análisis de correlación y regresión, la previsión y las predicciones se utilizan normalmente para este tipo de estadística</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0ae5d55d4f_0_0"/>
          <p:cNvSpPr txBox="1"/>
          <p:nvPr/>
        </p:nvSpPr>
        <p:spPr>
          <a:xfrm>
            <a:off x="681075" y="1373925"/>
            <a:ext cx="300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00" u="sng">
                <a:solidFill>
                  <a:schemeClr val="hlink"/>
                </a:solidFill>
                <a:hlinkClick r:id="rId3"/>
              </a:rPr>
              <a:t>"Mis ayuda memoria"</a:t>
            </a:r>
            <a:endParaRPr b="1" sz="1300">
              <a:solidFill>
                <a:schemeClr val="dk1"/>
              </a:solidFill>
            </a:endParaRPr>
          </a:p>
          <a:p>
            <a:pPr indent="0" lvl="0" marL="0" rtl="0" algn="l">
              <a:spcBef>
                <a:spcPts val="0"/>
              </a:spcBef>
              <a:spcAft>
                <a:spcPts val="0"/>
              </a:spcAft>
              <a:buNone/>
            </a:pPr>
            <a:r>
              <a:t/>
            </a:r>
            <a:endParaRPr b="1" sz="1300">
              <a:solidFill>
                <a:schemeClr val="dk1"/>
              </a:solidFill>
            </a:endParaRPr>
          </a:p>
          <a:p>
            <a:pPr indent="0" lvl="0" marL="0" rtl="0" algn="l">
              <a:spcBef>
                <a:spcPts val="0"/>
              </a:spcBef>
              <a:spcAft>
                <a:spcPts val="0"/>
              </a:spcAft>
              <a:buNone/>
            </a:pPr>
            <a:r>
              <a:t/>
            </a:r>
            <a:endParaRPr b="1" sz="13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7"/>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71" name="Google Shape;271;p17"/>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72" name="Google Shape;272;p17"/>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sp>
        <p:nvSpPr>
          <p:cNvPr id="273" name="Google Shape;273;p17"/>
          <p:cNvSpPr txBox="1"/>
          <p:nvPr/>
        </p:nvSpPr>
        <p:spPr>
          <a:xfrm>
            <a:off x="116400" y="841775"/>
            <a:ext cx="89112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419" sz="1000" u="none" cap="none" strike="noStrike">
                <a:solidFill>
                  <a:srgbClr val="000000"/>
                </a:solidFill>
                <a:latin typeface="Arial"/>
                <a:ea typeface="Arial"/>
                <a:cs typeface="Arial"/>
                <a:sym typeface="Arial"/>
              </a:rPr>
              <a:t>Variable aleatoria</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Utilizada con frecuencia en la medición de probabilidad e incertidumbre, una variable aleatoria es básicamente una variable que puede tomar varios valores al azar. Estas variables pueden ser de tipo discreto o continuo.</a:t>
            </a:r>
            <a:endParaRPr sz="1000"/>
          </a:p>
          <a:p>
            <a:pPr indent="0" lvl="0" marL="0" marR="0" rtl="0" algn="l">
              <a:lnSpc>
                <a:spcPct val="100000"/>
              </a:lnSpc>
              <a:spcBef>
                <a:spcPts val="0"/>
              </a:spcBef>
              <a:spcAft>
                <a:spcPts val="0"/>
              </a:spcAft>
              <a:buClr>
                <a:srgbClr val="000000"/>
              </a:buClr>
              <a:buSzPts val="1300"/>
              <a:buFont typeface="Arial"/>
              <a:buNone/>
            </a:pPr>
            <a:r>
              <a:rPr b="1" lang="es-419" sz="1000">
                <a:solidFill>
                  <a:schemeClr val="dk1"/>
                </a:solidFill>
              </a:rPr>
              <a:t>Ejemplo</a:t>
            </a:r>
            <a:r>
              <a:rPr lang="es-419" sz="1000">
                <a:solidFill>
                  <a:schemeClr val="dk1"/>
                </a:solidFill>
              </a:rPr>
              <a:t>:</a:t>
            </a:r>
            <a:endParaRPr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s-419" sz="1000">
                <a:solidFill>
                  <a:schemeClr val="dk1"/>
                </a:solidFill>
              </a:rPr>
              <a:t>Variable Discreta</a:t>
            </a:r>
            <a:r>
              <a:rPr lang="es-419" sz="1000">
                <a:solidFill>
                  <a:schemeClr val="dk1"/>
                </a:solidFill>
              </a:rPr>
              <a:t>: Al lanzar un dado, la probabilidad de obtener un número específico es 1/6 para cada valor (1, 2, 3, 4, 5, 6).</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s-419" sz="1000">
                <a:solidFill>
                  <a:schemeClr val="dk1"/>
                </a:solidFill>
              </a:rPr>
              <a:t>Variable Continua</a:t>
            </a:r>
            <a:r>
              <a:rPr lang="es-419" sz="1000">
                <a:solidFill>
                  <a:schemeClr val="dk1"/>
                </a:solidFill>
              </a:rPr>
              <a:t>: En el caso de la lluvia, podríamos tener una distribución que nos diga la probabilidad de que llueva entre 5 y 10 litros.</a:t>
            </a:r>
            <a:endParaRPr sz="1000"/>
          </a:p>
          <a:p>
            <a:pPr indent="0" lvl="0" marL="0" marR="0" rtl="0" algn="l">
              <a:lnSpc>
                <a:spcPct val="100000"/>
              </a:lnSpc>
              <a:spcBef>
                <a:spcPts val="1200"/>
              </a:spcBef>
              <a:spcAft>
                <a:spcPts val="0"/>
              </a:spcAft>
              <a:buClr>
                <a:srgbClr val="000000"/>
              </a:buClr>
              <a:buSzPts val="1300"/>
              <a:buFont typeface="Arial"/>
              <a:buNone/>
            </a:pPr>
            <a:r>
              <a:rPr b="1" i="0" lang="es-419" sz="1000" u="none" cap="none" strike="noStrike">
                <a:solidFill>
                  <a:srgbClr val="000000"/>
                </a:solidFill>
                <a:latin typeface="Arial"/>
                <a:ea typeface="Arial"/>
                <a:cs typeface="Arial"/>
                <a:sym typeface="Arial"/>
              </a:rPr>
              <a:t>Distribución de probabilidad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Una distribución de probabilidad es una distribución o arreglo que describe la probabilidad de una variable aleatoria.</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o variables para asumir cada uno de sus estados probables. Por lo general, hay dos tipos principales de distribuciones dependiendo de si la variable discreta o continua.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lang="es-419" sz="1000">
                <a:solidFill>
                  <a:schemeClr val="dk1"/>
                </a:solidFill>
              </a:rPr>
              <a:t>Distribuciones para Variables Discretas</a:t>
            </a:r>
            <a:r>
              <a:rPr lang="es-419" sz="1000">
                <a:solidFill>
                  <a:schemeClr val="dk1"/>
                </a:solidFill>
              </a:rPr>
              <a:t>: Muestra la probabilidad de cada valor específico.</a:t>
            </a:r>
            <a:endParaRPr sz="1000">
              <a:solidFill>
                <a:schemeClr val="dk1"/>
              </a:solidFill>
            </a:endParaRPr>
          </a:p>
          <a:p>
            <a:pPr indent="0" lvl="0" marL="0" rtl="0" algn="l">
              <a:spcBef>
                <a:spcPts val="0"/>
              </a:spcBef>
              <a:spcAft>
                <a:spcPts val="0"/>
              </a:spcAft>
              <a:buClr>
                <a:schemeClr val="dk1"/>
              </a:buClr>
              <a:buSzPts val="1100"/>
              <a:buFont typeface="Arial"/>
              <a:buNone/>
            </a:pPr>
            <a:r>
              <a:rPr b="1" lang="es-419" sz="1000">
                <a:solidFill>
                  <a:schemeClr val="dk1"/>
                </a:solidFill>
              </a:rPr>
              <a:t>Distribuciones para Variables Continuas</a:t>
            </a:r>
            <a:r>
              <a:rPr lang="es-419" sz="1000">
                <a:solidFill>
                  <a:schemeClr val="dk1"/>
                </a:solidFill>
              </a:rPr>
              <a:t>: Representa las probabilidades de que una variable tome valores dentro de un rango.</a:t>
            </a:r>
            <a:endParaRPr sz="1000">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s-419" sz="1000" u="none" cap="none" strike="noStrike">
                <a:solidFill>
                  <a:srgbClr val="000000"/>
                </a:solidFill>
                <a:latin typeface="Arial"/>
                <a:ea typeface="Arial"/>
                <a:cs typeface="Arial"/>
                <a:sym typeface="Arial"/>
              </a:rPr>
              <a:t>Función de probabilidad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Es una distribución de probabilidad sobre variables aleatorias discretas.Los ejemplos populares incluyen las distribuciones de Poisson y binomial.</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1" i="0" lang="es-419" sz="1000" u="none" cap="none" strike="noStrike">
                <a:solidFill>
                  <a:srgbClr val="000000"/>
                </a:solidFill>
                <a:latin typeface="Arial"/>
                <a:ea typeface="Arial"/>
                <a:cs typeface="Arial"/>
                <a:sym typeface="Arial"/>
              </a:rPr>
              <a:t>Función de densidad de probabilidad</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Es una distribución de probabilidad sobre variables aleatorias continuas.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000" u="none" cap="none" strike="noStrike">
                <a:solidFill>
                  <a:srgbClr val="000000"/>
                </a:solidFill>
                <a:latin typeface="Arial"/>
                <a:ea typeface="Arial"/>
                <a:cs typeface="Arial"/>
                <a:sym typeface="Arial"/>
              </a:rPr>
              <a:t>Los ejemplos populares incluyen las distribuciones T normal, uniforme y de estudiante. </a:t>
            </a:r>
            <a:r>
              <a:rPr b="1" lang="es-419" sz="1000">
                <a:solidFill>
                  <a:schemeClr val="dk1"/>
                </a:solidFill>
              </a:rPr>
              <a:t>Ejemplo</a:t>
            </a:r>
            <a:r>
              <a:rPr lang="es-419" sz="1000">
                <a:solidFill>
                  <a:schemeClr val="dk1"/>
                </a:solidFill>
              </a:rPr>
              <a:t>: La altura de las personas es una variable continua. La función de densidad de probabilidad puede mostrar, por ejemplo, la probabilidad de que una persona mida entre 1.70 m y 1.80 m.</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pic>
        <p:nvPicPr>
          <p:cNvPr id="278" name="Google Shape;278;g30ae5d55d4f_0_1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79" name="Google Shape;279;g30ae5d55d4f_0_1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80" name="Google Shape;280;g30ae5d55d4f_0_12"/>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sp>
        <p:nvSpPr>
          <p:cNvPr id="281" name="Google Shape;281;g30ae5d55d4f_0_12"/>
          <p:cNvSpPr txBox="1"/>
          <p:nvPr/>
        </p:nvSpPr>
        <p:spPr>
          <a:xfrm>
            <a:off x="116400" y="841775"/>
            <a:ext cx="8439900" cy="436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b="1" lang="es-419" sz="700">
                <a:solidFill>
                  <a:schemeClr val="dk1"/>
                </a:solidFill>
              </a:rPr>
              <a:t>1. Distribución Normal:</a:t>
            </a:r>
            <a:endParaRPr b="1" sz="700">
              <a:solidFill>
                <a:schemeClr val="dk1"/>
              </a:solidFill>
            </a:endParaRPr>
          </a:p>
          <a:p>
            <a:pPr indent="-273050" lvl="0" marL="457200" rtl="0" algn="l">
              <a:lnSpc>
                <a:spcPct val="115000"/>
              </a:lnSpc>
              <a:spcBef>
                <a:spcPts val="1200"/>
              </a:spcBef>
              <a:spcAft>
                <a:spcPts val="0"/>
              </a:spcAft>
              <a:buClr>
                <a:schemeClr val="dk1"/>
              </a:buClr>
              <a:buSzPts val="700"/>
              <a:buChar char="●"/>
            </a:pPr>
            <a:r>
              <a:rPr b="1" lang="es-419" sz="700">
                <a:solidFill>
                  <a:schemeClr val="dk1"/>
                </a:solidFill>
              </a:rPr>
              <a:t>Descripción</a:t>
            </a:r>
            <a:r>
              <a:rPr lang="es-419" sz="700">
                <a:solidFill>
                  <a:schemeClr val="dk1"/>
                </a:solidFill>
              </a:rPr>
              <a:t>: También conocida como </a:t>
            </a:r>
            <a:r>
              <a:rPr b="1" lang="es-419" sz="700">
                <a:solidFill>
                  <a:schemeClr val="dk1"/>
                </a:solidFill>
              </a:rPr>
              <a:t>distribución gaussiana</a:t>
            </a:r>
            <a:r>
              <a:rPr lang="es-419" sz="700">
                <a:solidFill>
                  <a:schemeClr val="dk1"/>
                </a:solidFill>
              </a:rPr>
              <a:t>, es una de las más comunes en estadística. La distribución normal tiene una forma de campana simétrica, donde la mayoría de los datos se concentran alrededor de la media, y a medida que te alejas de la media, la probabilidad de los valores disminuye.</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s-419" sz="700">
                <a:solidFill>
                  <a:schemeClr val="dk1"/>
                </a:solidFill>
              </a:rPr>
              <a:t>Características</a:t>
            </a:r>
            <a:r>
              <a:rPr lang="es-419"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Simétrica respecto a la media.</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La media, la mediana y la moda son iguales.</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La probabilidad de obtener valores muy alejados de la media es baja.</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s-419" sz="700">
                <a:solidFill>
                  <a:schemeClr val="dk1"/>
                </a:solidFill>
              </a:rPr>
              <a:t>Ejemplo</a:t>
            </a:r>
            <a:r>
              <a:rPr lang="es-419" sz="700">
                <a:solidFill>
                  <a:schemeClr val="dk1"/>
                </a:solidFill>
              </a:rPr>
              <a:t>: Las alturas de las personas en una población grande tienden a seguir una distribución normal, con la mayoría de las personas alrededor de la altura promedio y menos personas a medida que te alejas de esa media.</a:t>
            </a:r>
            <a:endParaRPr sz="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s-419" sz="700">
                <a:solidFill>
                  <a:schemeClr val="dk1"/>
                </a:solidFill>
              </a:rPr>
              <a:t>2. Distribución Uniforme:</a:t>
            </a:r>
            <a:endParaRPr b="1" sz="700">
              <a:solidFill>
                <a:schemeClr val="dk1"/>
              </a:solidFill>
            </a:endParaRPr>
          </a:p>
          <a:p>
            <a:pPr indent="-273050" lvl="0" marL="457200" rtl="0" algn="l">
              <a:lnSpc>
                <a:spcPct val="115000"/>
              </a:lnSpc>
              <a:spcBef>
                <a:spcPts val="1200"/>
              </a:spcBef>
              <a:spcAft>
                <a:spcPts val="0"/>
              </a:spcAft>
              <a:buClr>
                <a:schemeClr val="dk1"/>
              </a:buClr>
              <a:buSzPts val="700"/>
              <a:buChar char="●"/>
            </a:pPr>
            <a:r>
              <a:rPr b="1" lang="es-419" sz="700">
                <a:solidFill>
                  <a:schemeClr val="dk1"/>
                </a:solidFill>
              </a:rPr>
              <a:t>Descripción</a:t>
            </a:r>
            <a:r>
              <a:rPr lang="es-419" sz="700">
                <a:solidFill>
                  <a:schemeClr val="dk1"/>
                </a:solidFill>
              </a:rPr>
              <a:t>: En la </a:t>
            </a:r>
            <a:r>
              <a:rPr b="1" lang="es-419" sz="700">
                <a:solidFill>
                  <a:schemeClr val="dk1"/>
                </a:solidFill>
              </a:rPr>
              <a:t>distribución uniforme</a:t>
            </a:r>
            <a:r>
              <a:rPr lang="es-419" sz="700">
                <a:solidFill>
                  <a:schemeClr val="dk1"/>
                </a:solidFill>
              </a:rPr>
              <a:t>, todos los valores dentro de un rango específico tienen la misma probabilidad de ocurrir. No hay una "forma de campana"; en lugar de eso, tiene una distribución plana.</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s-419" sz="700">
                <a:solidFill>
                  <a:schemeClr val="dk1"/>
                </a:solidFill>
              </a:rPr>
              <a:t>Características</a:t>
            </a:r>
            <a:r>
              <a:rPr lang="es-419"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Todos los valores dentro del intervalo son igualmente probables.</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No tiene picos o concentración de valores en torno a una media.</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s-419" sz="700">
                <a:solidFill>
                  <a:schemeClr val="dk1"/>
                </a:solidFill>
              </a:rPr>
              <a:t>Ejemplo</a:t>
            </a:r>
            <a:r>
              <a:rPr lang="es-419" sz="700">
                <a:solidFill>
                  <a:schemeClr val="dk1"/>
                </a:solidFill>
              </a:rPr>
              <a:t>: Lanzar un dado justo sigue una distribución uniforme, ya que cada número (1, 2, 3, 4, 5, 6) tiene la misma probabilidad (1/6) de aparecer.</a:t>
            </a:r>
            <a:endParaRPr sz="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s-419" sz="700">
                <a:solidFill>
                  <a:schemeClr val="dk1"/>
                </a:solidFill>
              </a:rPr>
              <a:t>3. Distribución t de Student:</a:t>
            </a:r>
            <a:endParaRPr b="1" sz="700">
              <a:solidFill>
                <a:schemeClr val="dk1"/>
              </a:solidFill>
            </a:endParaRPr>
          </a:p>
          <a:p>
            <a:pPr indent="-273050" lvl="0" marL="457200" rtl="0" algn="l">
              <a:lnSpc>
                <a:spcPct val="115000"/>
              </a:lnSpc>
              <a:spcBef>
                <a:spcPts val="1200"/>
              </a:spcBef>
              <a:spcAft>
                <a:spcPts val="0"/>
              </a:spcAft>
              <a:buClr>
                <a:schemeClr val="dk1"/>
              </a:buClr>
              <a:buSzPts val="700"/>
              <a:buChar char="●"/>
            </a:pPr>
            <a:r>
              <a:rPr b="1" lang="es-419" sz="700">
                <a:solidFill>
                  <a:schemeClr val="dk1"/>
                </a:solidFill>
              </a:rPr>
              <a:t>Descripción</a:t>
            </a:r>
            <a:r>
              <a:rPr lang="es-419" sz="700">
                <a:solidFill>
                  <a:schemeClr val="dk1"/>
                </a:solidFill>
              </a:rPr>
              <a:t>: La </a:t>
            </a:r>
            <a:r>
              <a:rPr b="1" lang="es-419" sz="700">
                <a:solidFill>
                  <a:schemeClr val="dk1"/>
                </a:solidFill>
              </a:rPr>
              <a:t>distribución t de Student</a:t>
            </a:r>
            <a:r>
              <a:rPr lang="es-419" sz="700">
                <a:solidFill>
                  <a:schemeClr val="dk1"/>
                </a:solidFill>
              </a:rPr>
              <a:t> es similar a la distribución normal, pero tiene colas más largas (distribución más amplia). Se usa cuando el tamaño de la muestra es pequeño y la varianza poblacional es desconocida.</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s-419" sz="700">
                <a:solidFill>
                  <a:schemeClr val="dk1"/>
                </a:solidFill>
              </a:rPr>
              <a:t>Características</a:t>
            </a:r>
            <a:r>
              <a:rPr lang="es-419" sz="700">
                <a:solidFill>
                  <a:schemeClr val="dk1"/>
                </a:solidFill>
              </a:rPr>
              <a:t>:</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Se parece a la distribución normal, pero con mayor dispersión.</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A medida que el tamaño de la muestra aumenta, la distribución t de Student se aproxima a la normal.</a:t>
            </a:r>
            <a:endParaRPr sz="700">
              <a:solidFill>
                <a:schemeClr val="dk1"/>
              </a:solidFill>
            </a:endParaRPr>
          </a:p>
          <a:p>
            <a:pPr indent="-273050" lvl="1" marL="914400" rtl="0" algn="l">
              <a:lnSpc>
                <a:spcPct val="115000"/>
              </a:lnSpc>
              <a:spcBef>
                <a:spcPts val="0"/>
              </a:spcBef>
              <a:spcAft>
                <a:spcPts val="0"/>
              </a:spcAft>
              <a:buClr>
                <a:schemeClr val="dk1"/>
              </a:buClr>
              <a:buSzPts val="700"/>
              <a:buChar char="○"/>
            </a:pPr>
            <a:r>
              <a:rPr lang="es-419" sz="700">
                <a:solidFill>
                  <a:schemeClr val="dk1"/>
                </a:solidFill>
              </a:rPr>
              <a:t>Es útil para estimar la media de una población cuando tienes muestras pequeñas.</a:t>
            </a:r>
            <a:endParaRPr sz="700">
              <a:solidFill>
                <a:schemeClr val="dk1"/>
              </a:solidFill>
            </a:endParaRPr>
          </a:p>
          <a:p>
            <a:pPr indent="0" lvl="0" marL="0" marR="0" rtl="0" algn="l">
              <a:lnSpc>
                <a:spcPct val="100000"/>
              </a:lnSpc>
              <a:spcBef>
                <a:spcPts val="1200"/>
              </a:spcBef>
              <a:spcAft>
                <a:spcPts val="0"/>
              </a:spcAft>
              <a:buClr>
                <a:srgbClr val="000000"/>
              </a:buClr>
              <a:buSzPts val="1300"/>
              <a:buFont typeface="Arial"/>
              <a:buNone/>
            </a:pPr>
            <a:r>
              <a:t/>
            </a:r>
            <a:endParaRPr b="1" sz="1000"/>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18"/>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87" name="Google Shape;287;p18"/>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88" name="Google Shape;288;p18"/>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sp>
        <p:nvSpPr>
          <p:cNvPr id="289" name="Google Shape;289;p18"/>
          <p:cNvSpPr txBox="1"/>
          <p:nvPr/>
        </p:nvSpPr>
        <p:spPr>
          <a:xfrm>
            <a:off x="35975" y="983950"/>
            <a:ext cx="89112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419" sz="1300" u="none" cap="none" strike="noStrike">
                <a:solidFill>
                  <a:schemeClr val="dk1"/>
                </a:solidFill>
                <a:latin typeface="Arial"/>
                <a:ea typeface="Arial"/>
                <a:cs typeface="Arial"/>
                <a:sym typeface="Arial"/>
              </a:rPr>
              <a:t>Probabilidad marginal</a:t>
            </a:r>
            <a:endParaRPr b="1"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La regla de probabilidad marginal se usa cuando ya tenemos la distribución de probabilidad para un conjunto de</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variables y queremos calcular la distribución de probabilidad para un subconjunto de estas variables aleatorias. </a:t>
            </a:r>
            <a:endParaRPr b="0" i="0" sz="1300" u="none" cap="none" strike="noStrike">
              <a:solidFill>
                <a:srgbClr val="000000"/>
              </a:solidFill>
              <a:latin typeface="Arial"/>
              <a:ea typeface="Arial"/>
              <a:cs typeface="Arial"/>
              <a:sym typeface="Arial"/>
            </a:endParaRPr>
          </a:p>
        </p:txBody>
      </p:sp>
      <p:pic>
        <p:nvPicPr>
          <p:cNvPr id="290" name="Google Shape;290;p18"/>
          <p:cNvPicPr preferRelativeResize="0"/>
          <p:nvPr/>
        </p:nvPicPr>
        <p:blipFill rotWithShape="1">
          <a:blip r:embed="rId4">
            <a:alphaModFix/>
          </a:blip>
          <a:srcRect b="0" l="0" r="0" t="0"/>
          <a:stretch/>
        </p:blipFill>
        <p:spPr>
          <a:xfrm>
            <a:off x="4076700" y="1850650"/>
            <a:ext cx="3556106" cy="2669450"/>
          </a:xfrm>
          <a:prstGeom prst="rect">
            <a:avLst/>
          </a:prstGeom>
          <a:noFill/>
          <a:ln>
            <a:noFill/>
          </a:ln>
        </p:spPr>
      </p:pic>
      <p:sp>
        <p:nvSpPr>
          <p:cNvPr id="291" name="Google Shape;291;p18"/>
          <p:cNvSpPr txBox="1"/>
          <p:nvPr/>
        </p:nvSpPr>
        <p:spPr>
          <a:xfrm>
            <a:off x="164825" y="2092275"/>
            <a:ext cx="30000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181818"/>
                </a:solidFill>
                <a:highlight>
                  <a:srgbClr val="FFFFFF"/>
                </a:highlight>
                <a:latin typeface="Roboto"/>
                <a:ea typeface="Roboto"/>
                <a:cs typeface="Roboto"/>
                <a:sym typeface="Roboto"/>
              </a:rPr>
              <a:t>La </a:t>
            </a:r>
            <a:r>
              <a:rPr b="1" lang="es-419" sz="1100">
                <a:solidFill>
                  <a:srgbClr val="181818"/>
                </a:solidFill>
                <a:highlight>
                  <a:srgbClr val="FFFFFF"/>
                </a:highlight>
                <a:latin typeface="Roboto"/>
                <a:ea typeface="Roboto"/>
                <a:cs typeface="Roboto"/>
                <a:sym typeface="Roboto"/>
              </a:rPr>
              <a:t>diferencia entre probabilidad marginal y probabilidad conjunta</a:t>
            </a:r>
            <a:r>
              <a:rPr lang="es-419" sz="1100">
                <a:solidFill>
                  <a:srgbClr val="181818"/>
                </a:solidFill>
                <a:highlight>
                  <a:srgbClr val="FFFFFF"/>
                </a:highlight>
                <a:latin typeface="Roboto"/>
                <a:ea typeface="Roboto"/>
                <a:cs typeface="Roboto"/>
                <a:sym typeface="Roboto"/>
              </a:rPr>
              <a:t> es que la probabilidad marginal es la probabilidad de ocurrencia de un subconjunto del total, mientras que la probabilidad conjunta se refiere a la probabilidad de que sucedan dos o más eventos al mismo tiempo.</a:t>
            </a:r>
            <a:r>
              <a:rPr lang="es-419" sz="1100">
                <a:solidFill>
                  <a:srgbClr val="181818"/>
                </a:solidFill>
                <a:highlight>
                  <a:srgbClr val="F4CCCC"/>
                </a:highlight>
                <a:latin typeface="Roboto"/>
                <a:ea typeface="Roboto"/>
                <a:cs typeface="Roboto"/>
                <a:sym typeface="Roboto"/>
              </a:rPr>
              <a:t> </a:t>
            </a:r>
            <a:r>
              <a:rPr lang="es-419" sz="1050">
                <a:solidFill>
                  <a:srgbClr val="344054"/>
                </a:solidFill>
                <a:highlight>
                  <a:srgbClr val="F4CCCC"/>
                </a:highlight>
              </a:rPr>
              <a:t>Al centrarte en la probabilidad marginal, puedes examinar el impacto de una variable sin tener en cuenta la influencia de otras, lo que simplifica el análisis.</a:t>
            </a:r>
            <a:endParaRPr sz="1500">
              <a:highlight>
                <a:srgbClr val="F4CCCC"/>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9"/>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297" name="Google Shape;297;p19"/>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298" name="Google Shape;298;p19"/>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pic>
        <p:nvPicPr>
          <p:cNvPr id="299" name="Google Shape;299;p19"/>
          <p:cNvPicPr preferRelativeResize="0"/>
          <p:nvPr/>
        </p:nvPicPr>
        <p:blipFill rotWithShape="1">
          <a:blip r:embed="rId4">
            <a:alphaModFix/>
          </a:blip>
          <a:srcRect b="0" l="0" r="0" t="0"/>
          <a:stretch/>
        </p:blipFill>
        <p:spPr>
          <a:xfrm>
            <a:off x="1114100" y="865375"/>
            <a:ext cx="6672175" cy="3741175"/>
          </a:xfrm>
          <a:prstGeom prst="rect">
            <a:avLst/>
          </a:prstGeom>
          <a:noFill/>
          <a:ln>
            <a:noFill/>
          </a:ln>
        </p:spPr>
      </p:pic>
      <p:sp>
        <p:nvSpPr>
          <p:cNvPr id="300" name="Google Shape;300;p19"/>
          <p:cNvSpPr txBox="1"/>
          <p:nvPr/>
        </p:nvSpPr>
        <p:spPr>
          <a:xfrm>
            <a:off x="248900" y="2325150"/>
            <a:ext cx="8652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900"/>
              <a:t>Probabilidad de la intersección de A y B sobre B</a:t>
            </a:r>
            <a:endParaRPr sz="900"/>
          </a:p>
        </p:txBody>
      </p:sp>
      <p:sp>
        <p:nvSpPr>
          <p:cNvPr id="301" name="Google Shape;301;p19"/>
          <p:cNvSpPr txBox="1"/>
          <p:nvPr/>
        </p:nvSpPr>
        <p:spPr>
          <a:xfrm>
            <a:off x="4840525" y="3680300"/>
            <a:ext cx="9864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800"/>
              <a:t>pares roja</a:t>
            </a:r>
            <a:endParaRPr sz="800"/>
          </a:p>
        </p:txBody>
      </p:sp>
      <p:sp>
        <p:nvSpPr>
          <p:cNvPr id="302" name="Google Shape;302;p19"/>
          <p:cNvSpPr txBox="1"/>
          <p:nvPr/>
        </p:nvSpPr>
        <p:spPr>
          <a:xfrm>
            <a:off x="4924275" y="4348075"/>
            <a:ext cx="986400" cy="1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800"/>
              <a:t>que solo pase A, que solo sea roja </a:t>
            </a:r>
            <a:endParaRPr sz="800"/>
          </a:p>
        </p:txBody>
      </p:sp>
      <p:sp>
        <p:nvSpPr>
          <p:cNvPr id="303" name="Google Shape;303;p19"/>
          <p:cNvSpPr txBox="1"/>
          <p:nvPr/>
        </p:nvSpPr>
        <p:spPr>
          <a:xfrm>
            <a:off x="7447500" y="357000"/>
            <a:ext cx="14091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d45ee3026c_0_4"/>
          <p:cNvSpPr txBox="1"/>
          <p:nvPr/>
        </p:nvSpPr>
        <p:spPr>
          <a:xfrm>
            <a:off x="234850" y="0"/>
            <a:ext cx="8081700" cy="451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200">
              <a:solidFill>
                <a:schemeClr val="dk1"/>
              </a:solidFill>
            </a:endParaRPr>
          </a:p>
          <a:p>
            <a:pPr indent="0" lvl="0" marL="0" rtl="0" algn="l">
              <a:lnSpc>
                <a:spcPct val="115000"/>
              </a:lnSpc>
              <a:spcBef>
                <a:spcPts val="1400"/>
              </a:spcBef>
              <a:spcAft>
                <a:spcPts val="0"/>
              </a:spcAft>
              <a:buNone/>
            </a:pPr>
            <a:r>
              <a:rPr b="1" lang="es-419" sz="1200">
                <a:solidFill>
                  <a:schemeClr val="dk1"/>
                </a:solidFill>
              </a:rPr>
              <a:t>Ejemplo: Eficacia de una vacuna</a:t>
            </a:r>
            <a:endParaRPr b="1" sz="1200">
              <a:solidFill>
                <a:schemeClr val="dk1"/>
              </a:solidFill>
            </a:endParaRPr>
          </a:p>
          <a:p>
            <a:pPr indent="0" lvl="0" marL="0" rtl="0" algn="l">
              <a:lnSpc>
                <a:spcPct val="115000"/>
              </a:lnSpc>
              <a:spcBef>
                <a:spcPts val="1200"/>
              </a:spcBef>
              <a:spcAft>
                <a:spcPts val="0"/>
              </a:spcAft>
              <a:buNone/>
            </a:pPr>
            <a:r>
              <a:rPr lang="es-419" sz="1000">
                <a:solidFill>
                  <a:schemeClr val="dk1"/>
                </a:solidFill>
              </a:rPr>
              <a:t>Supongamos que en una comunidad de 1,000 personas, algunas están vacunadas contra una enfermedad y otras no. El 60% de las personas han recibido la vacuna, y sabemos que la vacuna es efectiva en un 90%. Eso significa que si una persona está vacunada, hay un 90% de probabilidad de que no se enferme.Ahora, de las 400 personas que no se vacunaron, el 70% de ellas se enfermaron cuando estuvieron expuestas a la enfermedad.</a:t>
            </a:r>
            <a:endParaRPr sz="1000">
              <a:solidFill>
                <a:schemeClr val="dk1"/>
              </a:solidFill>
            </a:endParaRPr>
          </a:p>
          <a:p>
            <a:pPr indent="0" lvl="0" marL="0" rtl="0" algn="l">
              <a:lnSpc>
                <a:spcPct val="115000"/>
              </a:lnSpc>
              <a:spcBef>
                <a:spcPts val="1200"/>
              </a:spcBef>
              <a:spcAft>
                <a:spcPts val="0"/>
              </a:spcAft>
              <a:buNone/>
            </a:pPr>
            <a:r>
              <a:rPr lang="es-419" sz="1000">
                <a:solidFill>
                  <a:schemeClr val="dk1"/>
                </a:solidFill>
              </a:rPr>
              <a:t>Queremos calcular la </a:t>
            </a:r>
            <a:r>
              <a:rPr b="1" lang="es-419" sz="1000">
                <a:solidFill>
                  <a:schemeClr val="dk1"/>
                </a:solidFill>
              </a:rPr>
              <a:t>probabilidad condicional</a:t>
            </a:r>
            <a:r>
              <a:rPr lang="es-419" sz="1000">
                <a:solidFill>
                  <a:schemeClr val="dk1"/>
                </a:solidFill>
              </a:rPr>
              <a:t> de que una persona esté enferma </a:t>
            </a:r>
            <a:r>
              <a:rPr b="1" lang="es-419" sz="1000">
                <a:solidFill>
                  <a:schemeClr val="dk1"/>
                </a:solidFill>
              </a:rPr>
              <a:t>dado</a:t>
            </a:r>
            <a:r>
              <a:rPr lang="es-419" sz="1000">
                <a:solidFill>
                  <a:schemeClr val="dk1"/>
                </a:solidFill>
              </a:rPr>
              <a:t> que no se vacunó.</a:t>
            </a:r>
            <a:endParaRPr sz="1000">
              <a:solidFill>
                <a:schemeClr val="dk1"/>
              </a:solidFill>
            </a:endParaRPr>
          </a:p>
          <a:p>
            <a:pPr indent="0" lvl="0" marL="0" rtl="0" algn="l">
              <a:lnSpc>
                <a:spcPct val="115000"/>
              </a:lnSpc>
              <a:spcBef>
                <a:spcPts val="1400"/>
              </a:spcBef>
              <a:spcAft>
                <a:spcPts val="0"/>
              </a:spcAft>
              <a:buNone/>
            </a:pPr>
            <a:r>
              <a:rPr b="1" lang="es-419" sz="1200">
                <a:solidFill>
                  <a:schemeClr val="dk1"/>
                </a:solidFill>
              </a:rPr>
              <a:t>Paso 1: Definir los eventos</a:t>
            </a:r>
            <a:endParaRPr b="1" sz="1200">
              <a:solidFill>
                <a:schemeClr val="dk1"/>
              </a:solidFill>
            </a:endParaRPr>
          </a:p>
          <a:p>
            <a:pPr indent="-292100" lvl="0" marL="457200" rtl="0" algn="l">
              <a:lnSpc>
                <a:spcPct val="115000"/>
              </a:lnSpc>
              <a:spcBef>
                <a:spcPts val="1200"/>
              </a:spcBef>
              <a:spcAft>
                <a:spcPts val="0"/>
              </a:spcAft>
              <a:buClr>
                <a:schemeClr val="dk1"/>
              </a:buClr>
              <a:buSzPts val="1000"/>
              <a:buChar char="●"/>
            </a:pPr>
            <a:r>
              <a:rPr lang="es-419" sz="1000">
                <a:solidFill>
                  <a:schemeClr val="dk1"/>
                </a:solidFill>
              </a:rPr>
              <a:t>Evento A: La persona está enferma.</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s-419" sz="1000">
                <a:solidFill>
                  <a:schemeClr val="dk1"/>
                </a:solidFill>
              </a:rPr>
              <a:t>Evento B: La persona </a:t>
            </a:r>
            <a:r>
              <a:rPr b="1" lang="es-419" sz="1000">
                <a:solidFill>
                  <a:schemeClr val="dk1"/>
                </a:solidFill>
              </a:rPr>
              <a:t>no se vacunó</a:t>
            </a:r>
            <a:r>
              <a:rPr lang="es-419" sz="1000">
                <a:solidFill>
                  <a:schemeClr val="dk1"/>
                </a:solidFill>
              </a:rPr>
              <a:t>.</a:t>
            </a:r>
            <a:endParaRPr sz="1000">
              <a:solidFill>
                <a:schemeClr val="dk1"/>
              </a:solidFill>
            </a:endParaRPr>
          </a:p>
          <a:p>
            <a:pPr indent="0" lvl="0" marL="0" rtl="0" algn="l">
              <a:lnSpc>
                <a:spcPct val="115000"/>
              </a:lnSpc>
              <a:spcBef>
                <a:spcPts val="1200"/>
              </a:spcBef>
              <a:spcAft>
                <a:spcPts val="0"/>
              </a:spcAft>
              <a:buNone/>
            </a:pPr>
            <a:r>
              <a:rPr lang="es-419" sz="1000">
                <a:solidFill>
                  <a:schemeClr val="dk1"/>
                </a:solidFill>
              </a:rPr>
              <a:t>Buscamos P(A∣B)P(A | B)P(A∣B), es decir, la probabilidad de que una persona esté enferma dado que no se vacunó.</a:t>
            </a:r>
            <a:endParaRPr sz="1000">
              <a:solidFill>
                <a:schemeClr val="dk1"/>
              </a:solidFill>
            </a:endParaRPr>
          </a:p>
          <a:p>
            <a:pPr indent="0" lvl="0" marL="0" rtl="0" algn="l">
              <a:lnSpc>
                <a:spcPct val="115000"/>
              </a:lnSpc>
              <a:spcBef>
                <a:spcPts val="1400"/>
              </a:spcBef>
              <a:spcAft>
                <a:spcPts val="0"/>
              </a:spcAft>
              <a:buNone/>
            </a:pPr>
            <a:r>
              <a:rPr b="1" lang="es-419" sz="1200">
                <a:solidFill>
                  <a:schemeClr val="dk1"/>
                </a:solidFill>
              </a:rPr>
              <a:t>Resultado:</a:t>
            </a:r>
            <a:endParaRPr b="1" sz="1200">
              <a:solidFill>
                <a:schemeClr val="dk1"/>
              </a:solidFill>
            </a:endParaRPr>
          </a:p>
          <a:p>
            <a:pPr indent="0" lvl="0" marL="0" rtl="0" algn="l">
              <a:lnSpc>
                <a:spcPct val="115000"/>
              </a:lnSpc>
              <a:spcBef>
                <a:spcPts val="1200"/>
              </a:spcBef>
              <a:spcAft>
                <a:spcPts val="1200"/>
              </a:spcAft>
              <a:buNone/>
            </a:pPr>
            <a:r>
              <a:rPr lang="es-419" sz="1000">
                <a:solidFill>
                  <a:schemeClr val="dk1"/>
                </a:solidFill>
              </a:rPr>
              <a:t>La probabilidad de que una persona esté enferma dado que no se vacunó es del </a:t>
            </a:r>
            <a:r>
              <a:rPr b="1" lang="es-419" sz="1000">
                <a:solidFill>
                  <a:schemeClr val="dk1"/>
                </a:solidFill>
              </a:rPr>
              <a:t>70%</a:t>
            </a:r>
            <a:r>
              <a:rPr lang="es-419" sz="1000">
                <a:solidFill>
                  <a:schemeClr val="dk1"/>
                </a:solidFill>
              </a:rPr>
              <a:t>.Este ejemplo muestra cómo la probabilidad condicional nos ayuda a entender la relación entre estar enfermo y no haber </a:t>
            </a:r>
            <a:r>
              <a:rPr lang="es-419" sz="1100">
                <a:solidFill>
                  <a:schemeClr val="dk1"/>
                </a:solidFill>
              </a:rPr>
              <a:t>recibido la vacuna.</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d45ee3026c_0_16"/>
          <p:cNvSpPr txBox="1"/>
          <p:nvPr/>
        </p:nvSpPr>
        <p:spPr>
          <a:xfrm>
            <a:off x="184800" y="775050"/>
            <a:ext cx="8774400" cy="28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s-419" sz="1300">
                <a:solidFill>
                  <a:schemeClr val="dk1"/>
                </a:solidFill>
              </a:rPr>
              <a:t>Teorema de Bayes</a:t>
            </a:r>
            <a:endParaRPr b="1" sz="1300">
              <a:solidFill>
                <a:schemeClr val="dk1"/>
              </a:solidFill>
            </a:endParaRPr>
          </a:p>
          <a:p>
            <a:pPr indent="0" lvl="0" marL="0" rtl="0" algn="l">
              <a:lnSpc>
                <a:spcPct val="115000"/>
              </a:lnSpc>
              <a:spcBef>
                <a:spcPts val="1200"/>
              </a:spcBef>
              <a:spcAft>
                <a:spcPts val="0"/>
              </a:spcAft>
              <a:buNone/>
            </a:pPr>
            <a:r>
              <a:rPr lang="es-419" sz="1100">
                <a:solidFill>
                  <a:srgbClr val="212529"/>
                </a:solidFill>
                <a:highlight>
                  <a:srgbClr val="FFFFFF"/>
                </a:highlight>
              </a:rPr>
              <a:t>El teorema de Bayes es utilizado para calcular la probabilidad de un suceso, teniendo información de antemano sobre ese suceso.</a:t>
            </a:r>
            <a:endParaRPr sz="1450">
              <a:solidFill>
                <a:srgbClr val="212529"/>
              </a:solidFill>
              <a:highlight>
                <a:srgbClr val="FFFFFF"/>
              </a:highlight>
            </a:endParaRPr>
          </a:p>
          <a:p>
            <a:pPr indent="0" lvl="0" marL="0" rtl="0" algn="l">
              <a:lnSpc>
                <a:spcPct val="115000"/>
              </a:lnSpc>
              <a:spcBef>
                <a:spcPts val="1200"/>
              </a:spcBef>
              <a:spcAft>
                <a:spcPts val="0"/>
              </a:spcAft>
              <a:buNone/>
            </a:pPr>
            <a:r>
              <a:rPr lang="es-419" sz="1100">
                <a:solidFill>
                  <a:srgbClr val="212529"/>
                </a:solidFill>
                <a:highlight>
                  <a:srgbClr val="FFFFFF"/>
                </a:highlight>
              </a:rPr>
              <a:t>En otras palabras, este teorema nos permite actualizar nuestras creencias o probabilidades sobre un evento (llamémoslo A) después de considerar una nueva evidencia o información (llamémosla B).</a:t>
            </a:r>
            <a:endParaRPr sz="1100">
              <a:solidFill>
                <a:srgbClr val="212529"/>
              </a:solidFill>
              <a:highlight>
                <a:srgbClr val="FFFFFF"/>
              </a:highlight>
            </a:endParaRPr>
          </a:p>
          <a:p>
            <a:pPr indent="0" lvl="0" marL="0" rtl="0" algn="l">
              <a:lnSpc>
                <a:spcPct val="115000"/>
              </a:lnSpc>
              <a:spcBef>
                <a:spcPts val="2400"/>
              </a:spcBef>
              <a:spcAft>
                <a:spcPts val="0"/>
              </a:spcAft>
              <a:buNone/>
            </a:pPr>
            <a:r>
              <a:rPr lang="es-419" sz="1100">
                <a:solidFill>
                  <a:srgbClr val="212529"/>
                </a:solidFill>
                <a:highlight>
                  <a:srgbClr val="FFFFFF"/>
                </a:highlight>
              </a:rPr>
              <a:t>A diferencia de otros enfoques que parten de la probabilidad de la nueva evidencia para decir algo sobre el evento original, Bayes trabaja al revés: parte de lo que sabemos sobre el evento original para inferir la nueva probabilidad teniendo en cuenta la nueva evidencia.</a:t>
            </a:r>
            <a:endParaRPr sz="1100">
              <a:solidFill>
                <a:srgbClr val="212529"/>
              </a:solidFill>
              <a:highlight>
                <a:srgbClr val="FFFFFF"/>
              </a:highlight>
            </a:endParaRPr>
          </a:p>
          <a:p>
            <a:pPr indent="0" lvl="0" marL="0" rtl="0" algn="l">
              <a:lnSpc>
                <a:spcPct val="115000"/>
              </a:lnSpc>
              <a:spcBef>
                <a:spcPts val="2400"/>
              </a:spcBef>
              <a:spcAft>
                <a:spcPts val="0"/>
              </a:spcAft>
              <a:buNone/>
            </a:pPr>
            <a:r>
              <a:t/>
            </a:r>
            <a:endParaRPr sz="1450">
              <a:solidFill>
                <a:srgbClr val="212529"/>
              </a:solidFill>
              <a:highlight>
                <a:srgbClr val="FFFFFF"/>
              </a:highlight>
            </a:endParaRPr>
          </a:p>
          <a:p>
            <a:pPr indent="0" lvl="0" marL="45720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0"/>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319" name="Google Shape;319;p20"/>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320" name="Google Shape;320;p20"/>
          <p:cNvSpPr txBox="1"/>
          <p:nvPr>
            <p:ph type="title"/>
          </p:nvPr>
        </p:nvSpPr>
        <p:spPr>
          <a:xfrm>
            <a:off x="4572000" y="179925"/>
            <a:ext cx="4572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Estadística</a:t>
            </a:r>
            <a:endParaRPr b="1" i="0" sz="3800" u="none" cap="none" strike="noStrike">
              <a:solidFill>
                <a:schemeClr val="accent5"/>
              </a:solidFill>
              <a:latin typeface="Calibri"/>
              <a:ea typeface="Calibri"/>
              <a:cs typeface="Calibri"/>
              <a:sym typeface="Calibri"/>
            </a:endParaRPr>
          </a:p>
        </p:txBody>
      </p:sp>
      <p:pic>
        <p:nvPicPr>
          <p:cNvPr id="321" name="Google Shape;321;p20"/>
          <p:cNvPicPr preferRelativeResize="0"/>
          <p:nvPr/>
        </p:nvPicPr>
        <p:blipFill rotWithShape="1">
          <a:blip r:embed="rId4">
            <a:alphaModFix/>
          </a:blip>
          <a:srcRect b="7845" l="0" r="0" t="-930"/>
          <a:stretch/>
        </p:blipFill>
        <p:spPr>
          <a:xfrm>
            <a:off x="4432403" y="954325"/>
            <a:ext cx="4469000" cy="3577700"/>
          </a:xfrm>
          <a:prstGeom prst="rect">
            <a:avLst/>
          </a:prstGeom>
          <a:noFill/>
          <a:ln>
            <a:noFill/>
          </a:ln>
        </p:spPr>
      </p:pic>
      <p:pic>
        <p:nvPicPr>
          <p:cNvPr id="322" name="Google Shape;322;p20"/>
          <p:cNvPicPr preferRelativeResize="0"/>
          <p:nvPr/>
        </p:nvPicPr>
        <p:blipFill rotWithShape="1">
          <a:blip r:embed="rId5">
            <a:alphaModFix/>
          </a:blip>
          <a:srcRect b="0" l="0" r="0" t="0"/>
          <a:stretch/>
        </p:blipFill>
        <p:spPr>
          <a:xfrm>
            <a:off x="999425" y="2644150"/>
            <a:ext cx="2133600" cy="419100"/>
          </a:xfrm>
          <a:prstGeom prst="rect">
            <a:avLst/>
          </a:prstGeom>
          <a:noFill/>
          <a:ln>
            <a:noFill/>
          </a:ln>
        </p:spPr>
      </p:pic>
      <p:sp>
        <p:nvSpPr>
          <p:cNvPr id="323" name="Google Shape;323;p20"/>
          <p:cNvSpPr txBox="1"/>
          <p:nvPr/>
        </p:nvSpPr>
        <p:spPr>
          <a:xfrm>
            <a:off x="71950" y="3204525"/>
            <a:ext cx="4226400" cy="13275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3800"/>
              </a:spcBef>
              <a:spcAft>
                <a:spcPts val="0"/>
              </a:spcAft>
              <a:buClr>
                <a:schemeClr val="dk1"/>
              </a:buClr>
              <a:buSzPts val="1100"/>
              <a:buFont typeface="Arial"/>
              <a:buChar char="●"/>
            </a:pPr>
            <a:r>
              <a:rPr b="0" i="0" lang="es-419" sz="1100" u="none" cap="none" strike="noStrike">
                <a:solidFill>
                  <a:schemeClr val="dk1"/>
                </a:solidFill>
                <a:latin typeface="Arial"/>
                <a:ea typeface="Arial"/>
                <a:cs typeface="Arial"/>
                <a:sym typeface="Arial"/>
              </a:rPr>
              <a:t>{A</a:t>
            </a:r>
            <a:r>
              <a:rPr b="0" baseline="-25000" i="0" lang="es-419" sz="1100" u="none" cap="none" strike="noStrike">
                <a:solidFill>
                  <a:schemeClr val="dk1"/>
                </a:solidFill>
                <a:latin typeface="Arial"/>
                <a:ea typeface="Arial"/>
                <a:cs typeface="Arial"/>
                <a:sym typeface="Arial"/>
              </a:rPr>
              <a:t>1</a:t>
            </a:r>
            <a:r>
              <a:rPr b="0" i="0" lang="es-419" sz="1100" u="none" cap="none" strike="noStrike">
                <a:solidFill>
                  <a:schemeClr val="dk1"/>
                </a:solidFill>
                <a:latin typeface="Arial"/>
                <a:ea typeface="Arial"/>
                <a:cs typeface="Arial"/>
                <a:sym typeface="Arial"/>
              </a:rPr>
              <a:t>, A</a:t>
            </a:r>
            <a:r>
              <a:rPr b="0" baseline="-25000" i="0" lang="es-419" sz="1100" u="none" cap="none" strike="noStrike">
                <a:solidFill>
                  <a:schemeClr val="dk1"/>
                </a:solidFill>
                <a:latin typeface="Arial"/>
                <a:ea typeface="Arial"/>
                <a:cs typeface="Arial"/>
                <a:sym typeface="Arial"/>
              </a:rPr>
              <a:t>2</a:t>
            </a:r>
            <a:r>
              <a:rPr b="0" i="0" lang="es-419" sz="1100" u="none" cap="none" strike="noStrike">
                <a:solidFill>
                  <a:schemeClr val="dk1"/>
                </a:solidFill>
                <a:latin typeface="Arial"/>
                <a:ea typeface="Arial"/>
                <a:cs typeface="Arial"/>
                <a:sym typeface="Arial"/>
              </a:rPr>
              <a:t>, A</a:t>
            </a:r>
            <a:r>
              <a:rPr b="0" baseline="-25000" i="0" lang="es-419" sz="1100" u="none" cap="none" strike="noStrike">
                <a:solidFill>
                  <a:schemeClr val="dk1"/>
                </a:solidFill>
                <a:latin typeface="Arial"/>
                <a:ea typeface="Arial"/>
                <a:cs typeface="Arial"/>
                <a:sym typeface="Arial"/>
              </a:rPr>
              <a:t>3</a:t>
            </a:r>
            <a:r>
              <a:rPr b="0" i="0" lang="es-419" sz="1100" u="none" cap="none" strike="noStrike">
                <a:solidFill>
                  <a:schemeClr val="dk1"/>
                </a:solidFill>
                <a:latin typeface="Arial"/>
                <a:ea typeface="Arial"/>
                <a:cs typeface="Arial"/>
                <a:sym typeface="Arial"/>
              </a:rPr>
              <a:t>,....., A</a:t>
            </a:r>
            <a:r>
              <a:rPr b="0" baseline="-25000" i="0" lang="es-419" sz="1100" u="none" cap="none" strike="noStrike">
                <a:solidFill>
                  <a:schemeClr val="dk1"/>
                </a:solidFill>
                <a:latin typeface="Arial"/>
                <a:ea typeface="Arial"/>
                <a:cs typeface="Arial"/>
                <a:sym typeface="Arial"/>
              </a:rPr>
              <a:t>n</a:t>
            </a:r>
            <a:r>
              <a:rPr b="0" i="0" lang="es-419" sz="1100" u="none" cap="none" strike="noStrike">
                <a:solidFill>
                  <a:schemeClr val="dk1"/>
                </a:solidFill>
                <a:latin typeface="Arial"/>
                <a:ea typeface="Arial"/>
                <a:cs typeface="Arial"/>
                <a:sym typeface="Arial"/>
              </a:rPr>
              <a:t>} es un sistema completo de sucesos y se conocen las probabilidades P(A</a:t>
            </a:r>
            <a:r>
              <a:rPr b="0" baseline="-25000" i="0" lang="es-419" sz="1100" u="none" cap="none" strike="noStrike">
                <a:solidFill>
                  <a:schemeClr val="dk1"/>
                </a:solidFill>
                <a:latin typeface="Arial"/>
                <a:ea typeface="Arial"/>
                <a:cs typeface="Arial"/>
                <a:sym typeface="Arial"/>
              </a:rPr>
              <a:t>i</a:t>
            </a:r>
            <a:r>
              <a:rPr b="0" i="0" lang="es-419" sz="1100" u="none" cap="none" strike="noStrike">
                <a:solidFill>
                  <a:schemeClr val="dk1"/>
                </a:solidFill>
                <a:latin typeface="Arial"/>
                <a:ea typeface="Arial"/>
                <a:cs typeface="Arial"/>
                <a:sym typeface="Arial"/>
              </a:rPr>
              <a:t>) (probabilidades a </a:t>
            </a:r>
            <a:r>
              <a:rPr b="0" i="1" lang="es-419" sz="1100" u="none" cap="none" strike="noStrike">
                <a:solidFill>
                  <a:schemeClr val="dk1"/>
                </a:solidFill>
                <a:latin typeface="Arial"/>
                <a:ea typeface="Arial"/>
                <a:cs typeface="Arial"/>
                <a:sym typeface="Arial"/>
              </a:rPr>
              <a:t>priori</a:t>
            </a:r>
            <a:r>
              <a:rPr b="0" i="0" lang="es-419"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419" sz="1100" u="none" cap="none" strike="noStrike">
                <a:solidFill>
                  <a:schemeClr val="dk1"/>
                </a:solidFill>
                <a:latin typeface="Arial"/>
                <a:ea typeface="Arial"/>
                <a:cs typeface="Arial"/>
                <a:sym typeface="Arial"/>
              </a:rPr>
              <a:t>B es un suceso cualquiera y P(B / A</a:t>
            </a:r>
            <a:r>
              <a:rPr b="0" baseline="-25000" i="0" lang="es-419" sz="1100" u="none" cap="none" strike="noStrike">
                <a:solidFill>
                  <a:schemeClr val="dk1"/>
                </a:solidFill>
                <a:latin typeface="Arial"/>
                <a:ea typeface="Arial"/>
                <a:cs typeface="Arial"/>
                <a:sym typeface="Arial"/>
              </a:rPr>
              <a:t>i</a:t>
            </a:r>
            <a:r>
              <a:rPr b="0" i="0" lang="es-419" sz="1100" u="none" cap="none" strike="noStrike">
                <a:solidFill>
                  <a:schemeClr val="dk1"/>
                </a:solidFill>
                <a:latin typeface="Arial"/>
                <a:ea typeface="Arial"/>
                <a:cs typeface="Arial"/>
                <a:sym typeface="Arial"/>
              </a:rPr>
              <a:t>) es conocida, por lo tanto también se conoce P(B).</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s-419" sz="1100" u="none" cap="none" strike="noStrike">
                <a:solidFill>
                  <a:schemeClr val="dk1"/>
                </a:solidFill>
                <a:latin typeface="Arial"/>
                <a:ea typeface="Arial"/>
                <a:cs typeface="Arial"/>
                <a:sym typeface="Arial"/>
              </a:rPr>
              <a:t>P(A</a:t>
            </a:r>
            <a:r>
              <a:rPr b="0" baseline="-25000" i="0" lang="es-419" sz="1100" u="none" cap="none" strike="noStrike">
                <a:solidFill>
                  <a:schemeClr val="dk1"/>
                </a:solidFill>
                <a:latin typeface="Arial"/>
                <a:ea typeface="Arial"/>
                <a:cs typeface="Arial"/>
                <a:sym typeface="Arial"/>
              </a:rPr>
              <a:t>i </a:t>
            </a:r>
            <a:r>
              <a:rPr b="0" i="0" lang="es-419" sz="1100" u="none" cap="none" strike="noStrike">
                <a:solidFill>
                  <a:schemeClr val="dk1"/>
                </a:solidFill>
                <a:latin typeface="Arial"/>
                <a:ea typeface="Arial"/>
                <a:cs typeface="Arial"/>
                <a:sym typeface="Arial"/>
              </a:rPr>
              <a:t>/ B) es la probabilidad </a:t>
            </a:r>
            <a:r>
              <a:rPr b="1" i="0" lang="es-419" sz="1100" u="none" cap="none" strike="noStrike">
                <a:solidFill>
                  <a:schemeClr val="dk1"/>
                </a:solidFill>
              </a:rPr>
              <a:t>a </a:t>
            </a:r>
            <a:r>
              <a:rPr b="1" i="1" lang="es-419" sz="1100" u="none" cap="none" strike="noStrike">
                <a:solidFill>
                  <a:schemeClr val="dk1"/>
                </a:solidFill>
              </a:rPr>
              <a:t>posteriori</a:t>
            </a:r>
            <a:r>
              <a:rPr b="1" i="0" lang="es-419" sz="1100" u="none" cap="none" strike="noStrike">
                <a:solidFill>
                  <a:schemeClr val="dk1"/>
                </a:solidFill>
              </a:rPr>
              <a:t> </a:t>
            </a:r>
            <a:r>
              <a:rPr b="0" i="0" lang="es-419" sz="1100" u="none" cap="none" strike="noStrike">
                <a:solidFill>
                  <a:schemeClr val="dk1"/>
                </a:solidFill>
                <a:latin typeface="Arial"/>
                <a:ea typeface="Arial"/>
                <a:cs typeface="Arial"/>
                <a:sym typeface="Arial"/>
              </a:rPr>
              <a:t>a calcular.</a:t>
            </a:r>
            <a:endParaRPr b="0" i="0" sz="1100" u="none" cap="none" strike="noStrike">
              <a:solidFill>
                <a:schemeClr val="dk1"/>
              </a:solidFill>
              <a:latin typeface="Arial"/>
              <a:ea typeface="Arial"/>
              <a:cs typeface="Arial"/>
              <a:sym typeface="Arial"/>
            </a:endParaRPr>
          </a:p>
        </p:txBody>
      </p:sp>
      <p:sp>
        <p:nvSpPr>
          <p:cNvPr id="324" name="Google Shape;324;p20"/>
          <p:cNvSpPr txBox="1"/>
          <p:nvPr/>
        </p:nvSpPr>
        <p:spPr>
          <a:xfrm>
            <a:off x="903750" y="759575"/>
            <a:ext cx="241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Calibri"/>
                <a:ea typeface="Calibri"/>
                <a:cs typeface="Calibri"/>
                <a:sym typeface="Calibri"/>
              </a:rPr>
              <a:t>Teorema de Bayes</a:t>
            </a:r>
            <a:endParaRPr b="1" i="0" sz="1400" u="none" cap="none" strike="noStrike">
              <a:solidFill>
                <a:srgbClr val="000000"/>
              </a:solidFill>
              <a:latin typeface="Calibri"/>
              <a:ea typeface="Calibri"/>
              <a:cs typeface="Calibri"/>
              <a:sym typeface="Calibri"/>
            </a:endParaRPr>
          </a:p>
        </p:txBody>
      </p:sp>
      <p:sp>
        <p:nvSpPr>
          <p:cNvPr id="325" name="Google Shape;325;p20"/>
          <p:cNvSpPr txBox="1"/>
          <p:nvPr/>
        </p:nvSpPr>
        <p:spPr>
          <a:xfrm>
            <a:off x="4432400" y="566975"/>
            <a:ext cx="4168800" cy="1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000"/>
              <a:t>Si elijo al azar una urna, </a:t>
            </a:r>
            <a:r>
              <a:rPr lang="es-419" sz="1000"/>
              <a:t>cuál</a:t>
            </a:r>
            <a:r>
              <a:rPr lang="es-419" sz="1000"/>
              <a:t> es la probabilidad de que sea verde? si elijo una urna, ya no considero las otras dos</a:t>
            </a:r>
            <a:endParaRPr sz="1000"/>
          </a:p>
        </p:txBody>
      </p:sp>
      <p:sp>
        <p:nvSpPr>
          <p:cNvPr id="326" name="Google Shape;326;p20"/>
          <p:cNvSpPr txBox="1"/>
          <p:nvPr/>
        </p:nvSpPr>
        <p:spPr>
          <a:xfrm>
            <a:off x="685800" y="1159775"/>
            <a:ext cx="21336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000"/>
              <a:t>La probabilidad de que ocurra el evento A dado que ha ocurrido B = la </a:t>
            </a:r>
            <a:r>
              <a:rPr b="1" lang="es-419" sz="1000"/>
              <a:t>probabilidad</a:t>
            </a:r>
            <a:r>
              <a:rPr b="1" lang="es-419" sz="1000"/>
              <a:t> de que ocurra el evento B dado que ha ocurrido el evento A por </a:t>
            </a:r>
            <a:r>
              <a:rPr b="1" lang="es-419" sz="1000">
                <a:solidFill>
                  <a:schemeClr val="dk1"/>
                </a:solidFill>
              </a:rPr>
              <a:t> la probabilidad que ocurra A </a:t>
            </a:r>
            <a:r>
              <a:rPr b="1" lang="es-419" sz="1000"/>
              <a:t>  dividido la probabilidad de que ocurra el evento B</a:t>
            </a:r>
            <a:endParaRPr b="1"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2d45ee3026c_0_34"/>
          <p:cNvPicPr preferRelativeResize="0"/>
          <p:nvPr/>
        </p:nvPicPr>
        <p:blipFill>
          <a:blip r:embed="rId3">
            <a:alphaModFix/>
          </a:blip>
          <a:stretch>
            <a:fillRect/>
          </a:stretch>
        </p:blipFill>
        <p:spPr>
          <a:xfrm>
            <a:off x="565250" y="885428"/>
            <a:ext cx="6277351" cy="31485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3"/>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82" name="Google Shape;82;p3"/>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83" name="Google Shape;83;p3"/>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84" name="Google Shape;84;p3"/>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000"/>
              <a:buFont typeface="Calibri"/>
              <a:buNone/>
            </a:pPr>
            <a:r>
              <a:rPr b="1" i="0" lang="es-419" sz="3800" u="none" cap="none" strike="noStrike">
                <a:solidFill>
                  <a:schemeClr val="accent5"/>
                </a:solidFill>
                <a:latin typeface="Calibri"/>
                <a:ea typeface="Calibri"/>
                <a:cs typeface="Calibri"/>
                <a:sym typeface="Calibri"/>
              </a:rPr>
              <a:t>Clasificación de algoritmos</a:t>
            </a:r>
            <a:endParaRPr b="1" i="0" sz="3800" u="none" cap="none" strike="noStrike">
              <a:solidFill>
                <a:schemeClr val="accent5"/>
              </a:solidFill>
              <a:latin typeface="Calibri"/>
              <a:ea typeface="Calibri"/>
              <a:cs typeface="Calibri"/>
              <a:sym typeface="Calibri"/>
            </a:endParaRPr>
          </a:p>
        </p:txBody>
      </p:sp>
      <p:pic>
        <p:nvPicPr>
          <p:cNvPr id="85" name="Google Shape;85;p3"/>
          <p:cNvPicPr preferRelativeResize="0"/>
          <p:nvPr/>
        </p:nvPicPr>
        <p:blipFill rotWithShape="1">
          <a:blip r:embed="rId5">
            <a:alphaModFix/>
          </a:blip>
          <a:srcRect b="0" l="0" r="0" t="0"/>
          <a:stretch/>
        </p:blipFill>
        <p:spPr>
          <a:xfrm>
            <a:off x="1384325" y="926825"/>
            <a:ext cx="6537749" cy="3735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1"/>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337" name="Google Shape;337;p21"/>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338" name="Google Shape;338;p21"/>
          <p:cNvSpPr txBox="1"/>
          <p:nvPr>
            <p:ph type="title"/>
          </p:nvPr>
        </p:nvSpPr>
        <p:spPr>
          <a:xfrm>
            <a:off x="2692925" y="179925"/>
            <a:ext cx="6451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Herramientas de Machine Learning</a:t>
            </a:r>
            <a:endParaRPr b="1" i="0" sz="3800" u="none" cap="none" strike="noStrike">
              <a:solidFill>
                <a:schemeClr val="accent5"/>
              </a:solidFill>
              <a:latin typeface="Calibri"/>
              <a:ea typeface="Calibri"/>
              <a:cs typeface="Calibri"/>
              <a:sym typeface="Calibri"/>
            </a:endParaRPr>
          </a:p>
        </p:txBody>
      </p:sp>
      <p:pic>
        <p:nvPicPr>
          <p:cNvPr id="339" name="Google Shape;339;p21"/>
          <p:cNvPicPr preferRelativeResize="0"/>
          <p:nvPr/>
        </p:nvPicPr>
        <p:blipFill rotWithShape="1">
          <a:blip r:embed="rId4">
            <a:alphaModFix/>
          </a:blip>
          <a:srcRect b="0" l="0" r="0" t="0"/>
          <a:stretch/>
        </p:blipFill>
        <p:spPr>
          <a:xfrm>
            <a:off x="152400" y="829425"/>
            <a:ext cx="5765002" cy="3828325"/>
          </a:xfrm>
          <a:prstGeom prst="rect">
            <a:avLst/>
          </a:prstGeom>
          <a:noFill/>
          <a:ln>
            <a:noFill/>
          </a:ln>
        </p:spPr>
      </p:pic>
      <p:pic>
        <p:nvPicPr>
          <p:cNvPr id="340" name="Google Shape;340;p21"/>
          <p:cNvPicPr preferRelativeResize="0"/>
          <p:nvPr/>
        </p:nvPicPr>
        <p:blipFill rotWithShape="1">
          <a:blip r:embed="rId5">
            <a:alphaModFix/>
          </a:blip>
          <a:srcRect b="0" l="0" r="0" t="0"/>
          <a:stretch/>
        </p:blipFill>
        <p:spPr>
          <a:xfrm>
            <a:off x="6023202" y="1609875"/>
            <a:ext cx="2921799" cy="2921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22"/>
          <p:cNvPicPr preferRelativeResize="0"/>
          <p:nvPr/>
        </p:nvPicPr>
        <p:blipFill rotWithShape="1">
          <a:blip r:embed="rId3">
            <a:alphaModFix/>
          </a:blip>
          <a:srcRect b="0" l="0" r="0" t="0"/>
          <a:stretch/>
        </p:blipFill>
        <p:spPr>
          <a:xfrm>
            <a:off x="685800" y="1732"/>
            <a:ext cx="1339702" cy="840040"/>
          </a:xfrm>
          <a:prstGeom prst="rect">
            <a:avLst/>
          </a:prstGeom>
          <a:noFill/>
          <a:ln>
            <a:noFill/>
          </a:ln>
        </p:spPr>
      </p:pic>
      <p:sp>
        <p:nvSpPr>
          <p:cNvPr id="346" name="Google Shape;346;p22"/>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347" name="Google Shape;347;p22"/>
          <p:cNvSpPr txBox="1"/>
          <p:nvPr>
            <p:ph type="title"/>
          </p:nvPr>
        </p:nvSpPr>
        <p:spPr>
          <a:xfrm>
            <a:off x="2692925" y="179925"/>
            <a:ext cx="64512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Herramientas de Machine Learning</a:t>
            </a:r>
            <a:endParaRPr b="1" i="0" sz="3800" u="none" cap="none" strike="noStrike">
              <a:solidFill>
                <a:schemeClr val="accent5"/>
              </a:solidFill>
              <a:latin typeface="Calibri"/>
              <a:ea typeface="Calibri"/>
              <a:cs typeface="Calibri"/>
              <a:sym typeface="Calibri"/>
            </a:endParaRPr>
          </a:p>
        </p:txBody>
      </p:sp>
      <p:pic>
        <p:nvPicPr>
          <p:cNvPr id="348" name="Google Shape;348;p22"/>
          <p:cNvPicPr preferRelativeResize="0"/>
          <p:nvPr/>
        </p:nvPicPr>
        <p:blipFill rotWithShape="1">
          <a:blip r:embed="rId4">
            <a:alphaModFix/>
          </a:blip>
          <a:srcRect b="0" l="0" r="0" t="0"/>
          <a:stretch/>
        </p:blipFill>
        <p:spPr>
          <a:xfrm>
            <a:off x="392525" y="2262075"/>
            <a:ext cx="1172785" cy="842600"/>
          </a:xfrm>
          <a:prstGeom prst="rect">
            <a:avLst/>
          </a:prstGeom>
          <a:noFill/>
          <a:ln>
            <a:noFill/>
          </a:ln>
        </p:spPr>
      </p:pic>
      <p:pic>
        <p:nvPicPr>
          <p:cNvPr id="349" name="Google Shape;349;p22"/>
          <p:cNvPicPr preferRelativeResize="0"/>
          <p:nvPr/>
        </p:nvPicPr>
        <p:blipFill rotWithShape="1">
          <a:blip r:embed="rId5">
            <a:alphaModFix/>
          </a:blip>
          <a:srcRect b="0" l="0" r="0" t="0"/>
          <a:stretch/>
        </p:blipFill>
        <p:spPr>
          <a:xfrm>
            <a:off x="1487637" y="2318949"/>
            <a:ext cx="814263" cy="728852"/>
          </a:xfrm>
          <a:prstGeom prst="rect">
            <a:avLst/>
          </a:prstGeom>
          <a:noFill/>
          <a:ln>
            <a:noFill/>
          </a:ln>
        </p:spPr>
      </p:pic>
      <p:cxnSp>
        <p:nvCxnSpPr>
          <p:cNvPr id="350" name="Google Shape;350;p22"/>
          <p:cNvCxnSpPr/>
          <p:nvPr/>
        </p:nvCxnSpPr>
        <p:spPr>
          <a:xfrm flipH="1" rot="10800000">
            <a:off x="372750" y="4236425"/>
            <a:ext cx="8305200" cy="3600"/>
          </a:xfrm>
          <a:prstGeom prst="straightConnector1">
            <a:avLst/>
          </a:prstGeom>
          <a:noFill/>
          <a:ln cap="flat" cmpd="sng" w="38100">
            <a:solidFill>
              <a:schemeClr val="dk2"/>
            </a:solidFill>
            <a:prstDash val="solid"/>
            <a:round/>
            <a:headEnd len="sm" w="sm" type="none"/>
            <a:tailEnd len="med" w="med" type="triangle"/>
          </a:ln>
        </p:spPr>
      </p:cxnSp>
      <p:pic>
        <p:nvPicPr>
          <p:cNvPr id="351" name="Google Shape;351;p22"/>
          <p:cNvPicPr preferRelativeResize="0"/>
          <p:nvPr/>
        </p:nvPicPr>
        <p:blipFill rotWithShape="1">
          <a:blip r:embed="rId6">
            <a:alphaModFix/>
          </a:blip>
          <a:srcRect b="0" l="0" r="0" t="0"/>
          <a:stretch/>
        </p:blipFill>
        <p:spPr>
          <a:xfrm>
            <a:off x="3462013" y="1932974"/>
            <a:ext cx="1653580" cy="842600"/>
          </a:xfrm>
          <a:prstGeom prst="rect">
            <a:avLst/>
          </a:prstGeom>
          <a:noFill/>
          <a:ln>
            <a:noFill/>
          </a:ln>
        </p:spPr>
      </p:pic>
      <p:pic>
        <p:nvPicPr>
          <p:cNvPr id="352" name="Google Shape;352;p22"/>
          <p:cNvPicPr preferRelativeResize="0"/>
          <p:nvPr/>
        </p:nvPicPr>
        <p:blipFill rotWithShape="1">
          <a:blip r:embed="rId7">
            <a:alphaModFix/>
          </a:blip>
          <a:srcRect b="0" l="0" r="0" t="0"/>
          <a:stretch/>
        </p:blipFill>
        <p:spPr>
          <a:xfrm>
            <a:off x="3327925" y="2686176"/>
            <a:ext cx="1921750" cy="1080976"/>
          </a:xfrm>
          <a:prstGeom prst="rect">
            <a:avLst/>
          </a:prstGeom>
          <a:noFill/>
          <a:ln>
            <a:noFill/>
          </a:ln>
        </p:spPr>
      </p:pic>
      <p:pic>
        <p:nvPicPr>
          <p:cNvPr id="353" name="Google Shape;353;p22"/>
          <p:cNvPicPr preferRelativeResize="0"/>
          <p:nvPr/>
        </p:nvPicPr>
        <p:blipFill rotWithShape="1">
          <a:blip r:embed="rId8">
            <a:alphaModFix/>
          </a:blip>
          <a:srcRect b="0" l="0" r="0" t="0"/>
          <a:stretch/>
        </p:blipFill>
        <p:spPr>
          <a:xfrm>
            <a:off x="6171727" y="1608215"/>
            <a:ext cx="2506225" cy="2150325"/>
          </a:xfrm>
          <a:prstGeom prst="rect">
            <a:avLst/>
          </a:prstGeom>
          <a:noFill/>
          <a:ln>
            <a:noFill/>
          </a:ln>
        </p:spPr>
      </p:pic>
      <p:sp>
        <p:nvSpPr>
          <p:cNvPr id="354" name="Google Shape;354;p22"/>
          <p:cNvSpPr txBox="1"/>
          <p:nvPr/>
        </p:nvSpPr>
        <p:spPr>
          <a:xfrm>
            <a:off x="3587275" y="4236425"/>
            <a:ext cx="25062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s-419" sz="2100" u="none" cap="none" strike="noStrike">
                <a:solidFill>
                  <a:srgbClr val="000000"/>
                </a:solidFill>
                <a:latin typeface="Calibri"/>
                <a:ea typeface="Calibri"/>
                <a:cs typeface="Calibri"/>
                <a:sym typeface="Calibri"/>
              </a:rPr>
              <a:t>Automatización</a:t>
            </a:r>
            <a:endParaRPr b="1" i="0" sz="21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4"/>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91" name="Google Shape;91;p4"/>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92" name="Google Shape;92;p4"/>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93" name="Google Shape;93;p4"/>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000"/>
              <a:buFont typeface="Calibri"/>
              <a:buNone/>
            </a:pPr>
            <a:r>
              <a:rPr b="1" i="0" lang="es-419" sz="3800" u="none" cap="none" strike="noStrike">
                <a:solidFill>
                  <a:schemeClr val="accent5"/>
                </a:solidFill>
                <a:latin typeface="Calibri"/>
                <a:ea typeface="Calibri"/>
                <a:cs typeface="Calibri"/>
                <a:sym typeface="Calibri"/>
              </a:rPr>
              <a:t>Algoritmos de Regresión</a:t>
            </a:r>
            <a:endParaRPr b="1" i="0" sz="3800" u="none" cap="none" strike="noStrike">
              <a:solidFill>
                <a:schemeClr val="accent5"/>
              </a:solidFill>
              <a:latin typeface="Calibri"/>
              <a:ea typeface="Calibri"/>
              <a:cs typeface="Calibri"/>
              <a:sym typeface="Calibri"/>
            </a:endParaRPr>
          </a:p>
        </p:txBody>
      </p:sp>
      <p:sp>
        <p:nvSpPr>
          <p:cNvPr id="94" name="Google Shape;94;p4"/>
          <p:cNvSpPr txBox="1"/>
          <p:nvPr/>
        </p:nvSpPr>
        <p:spPr>
          <a:xfrm>
            <a:off x="76200" y="1219200"/>
            <a:ext cx="8632500" cy="394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Modelan la relación entre distintas variables (features) utilizando una medida de error</a:t>
            </a:r>
            <a:r>
              <a:rPr lang="es-419" sz="1300">
                <a:solidFill>
                  <a:schemeClr val="dk1"/>
                </a:solidFill>
              </a:rPr>
              <a:t>(distancia entre el punto real y la recta)</a:t>
            </a:r>
            <a:r>
              <a:rPr b="0" i="0" lang="es-419" sz="1300" u="none" cap="none" strike="noStrike">
                <a:solidFill>
                  <a:schemeClr val="dk1"/>
                </a:solidFill>
                <a:latin typeface="Arial"/>
                <a:ea typeface="Arial"/>
                <a:cs typeface="Arial"/>
                <a:sym typeface="Arial"/>
              </a:rPr>
              <a:t> que se intentará minimizar en un proceso iterativo para poder realizar predicciones “lo más acertadas posible”. Se utilizan mucho en el análisis estadístico. Los Algoritmos más usados de Regresión son:</a:t>
            </a:r>
            <a:endParaRPr b="0" i="0" sz="1300" u="none" cap="none" strike="noStrike">
              <a:solidFill>
                <a:schemeClr val="dk1"/>
              </a:solidFill>
              <a:latin typeface="Arial"/>
              <a:ea typeface="Arial"/>
              <a:cs typeface="Arial"/>
              <a:sym typeface="Arial"/>
            </a:endParaRPr>
          </a:p>
          <a:p>
            <a:pPr indent="0" lvl="0" marL="0" rtl="0" algn="l">
              <a:lnSpc>
                <a:spcPct val="115000"/>
              </a:lnSpc>
              <a:spcBef>
                <a:spcPts val="3800"/>
              </a:spcBef>
              <a:spcAft>
                <a:spcPts val="0"/>
              </a:spcAft>
              <a:buNone/>
            </a:pPr>
            <a:r>
              <a:rPr b="1" lang="es-419" sz="1300">
                <a:solidFill>
                  <a:schemeClr val="dk1"/>
                </a:solidFill>
              </a:rPr>
              <a:t>Regresión Lineal</a:t>
            </a:r>
            <a:r>
              <a:rPr lang="es-419" sz="1300">
                <a:solidFill>
                  <a:schemeClr val="dk1"/>
                </a:solidFill>
              </a:rPr>
              <a:t>: y=β0​+β1​x+ϵ</a:t>
            </a:r>
            <a:endParaRPr sz="1300">
              <a:solidFill>
                <a:schemeClr val="dk1"/>
              </a:solidFill>
            </a:endParaRPr>
          </a:p>
          <a:p>
            <a:pPr indent="0" lvl="0" marL="0" rtl="0" algn="l">
              <a:lnSpc>
                <a:spcPct val="115000"/>
              </a:lnSpc>
              <a:spcBef>
                <a:spcPts val="3800"/>
              </a:spcBef>
              <a:spcAft>
                <a:spcPts val="0"/>
              </a:spcAft>
              <a:buNone/>
            </a:pPr>
            <a:r>
              <a:t/>
            </a:r>
            <a:endParaRPr sz="1300">
              <a:solidFill>
                <a:schemeClr val="dk1"/>
              </a:solidFill>
            </a:endParaRPr>
          </a:p>
          <a:p>
            <a:pPr indent="0" lvl="0" marL="0" rtl="0" algn="l">
              <a:lnSpc>
                <a:spcPct val="115000"/>
              </a:lnSpc>
              <a:spcBef>
                <a:spcPts val="3800"/>
              </a:spcBef>
              <a:spcAft>
                <a:spcPts val="0"/>
              </a:spcAft>
              <a:buClr>
                <a:schemeClr val="dk1"/>
              </a:buClr>
              <a:buSzPts val="1100"/>
              <a:buFont typeface="Arial"/>
              <a:buNone/>
            </a:pPr>
            <a:r>
              <a:rPr b="1" lang="es-419" sz="1300">
                <a:solidFill>
                  <a:schemeClr val="dk1"/>
                </a:solidFill>
              </a:rPr>
              <a:t>Regresión Logística:</a:t>
            </a:r>
            <a:r>
              <a:rPr lang="es-419" sz="1300">
                <a:solidFill>
                  <a:schemeClr val="dk1"/>
                </a:solidFill>
              </a:rPr>
              <a:t> Se utiliza para problemas de clasificación binaria, aunque su nombre pueda llevar a confusión. En realidad me brinda una probabilidad que luego se </a:t>
            </a:r>
            <a:r>
              <a:rPr lang="es-419" sz="1300">
                <a:solidFill>
                  <a:schemeClr val="dk1"/>
                </a:solidFill>
              </a:rPr>
              <a:t>ajusta</a:t>
            </a:r>
            <a:r>
              <a:rPr lang="es-419" sz="1300">
                <a:solidFill>
                  <a:schemeClr val="dk1"/>
                </a:solidFill>
              </a:rPr>
              <a:t> a una clasificación binaria. </a:t>
            </a:r>
            <a:endParaRPr sz="1300">
              <a:solidFill>
                <a:schemeClr val="dk1"/>
              </a:solidFill>
            </a:endParaRPr>
          </a:p>
          <a:p>
            <a:pPr indent="0" lvl="0" marL="457200" marR="0" rtl="0" algn="l">
              <a:lnSpc>
                <a:spcPct val="115000"/>
              </a:lnSpc>
              <a:spcBef>
                <a:spcPts val="3800"/>
              </a:spcBef>
              <a:spcAft>
                <a:spcPts val="0"/>
              </a:spcAft>
              <a:buNone/>
            </a:pPr>
            <a:r>
              <a:t/>
            </a:r>
            <a:endParaRPr sz="1300">
              <a:solidFill>
                <a:schemeClr val="dk1"/>
              </a:solidFill>
            </a:endParaRPr>
          </a:p>
        </p:txBody>
      </p:sp>
      <p:sp>
        <p:nvSpPr>
          <p:cNvPr id="95" name="Google Shape;95;p4"/>
          <p:cNvSpPr txBox="1"/>
          <p:nvPr/>
        </p:nvSpPr>
        <p:spPr>
          <a:xfrm>
            <a:off x="2536350" y="1745550"/>
            <a:ext cx="6000900" cy="20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sz="1100">
                <a:solidFill>
                  <a:schemeClr val="dk1"/>
                </a:solidFill>
              </a:rPr>
              <a:t>y es la </a:t>
            </a:r>
            <a:r>
              <a:rPr b="1" lang="es-419" sz="1100">
                <a:solidFill>
                  <a:schemeClr val="dk1"/>
                </a:solidFill>
              </a:rPr>
              <a:t>variable dependiente</a:t>
            </a:r>
            <a:r>
              <a:rPr lang="es-419" sz="1100">
                <a:solidFill>
                  <a:schemeClr val="dk1"/>
                </a:solidFill>
              </a:rPr>
              <a:t> (lo que queremos predecir).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x es la </a:t>
            </a:r>
            <a:r>
              <a:rPr b="1" lang="es-419" sz="1100">
                <a:solidFill>
                  <a:schemeClr val="dk1"/>
                </a:solidFill>
              </a:rPr>
              <a:t>variable independiente</a:t>
            </a:r>
            <a:r>
              <a:rPr lang="es-419" sz="1100">
                <a:solidFill>
                  <a:schemeClr val="dk1"/>
                </a:solidFill>
              </a:rPr>
              <a:t> (la entrada o predictor).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β0 es el </a:t>
            </a:r>
            <a:r>
              <a:rPr b="1" lang="es-419" sz="1100">
                <a:solidFill>
                  <a:schemeClr val="dk1"/>
                </a:solidFill>
              </a:rPr>
              <a:t>intercepto</a:t>
            </a:r>
            <a:r>
              <a:rPr lang="es-419" sz="1100">
                <a:solidFill>
                  <a:schemeClr val="dk1"/>
                </a:solidFill>
              </a:rPr>
              <a:t> (el valor de y cuando x=0x = 0x=0).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β1​ es el </a:t>
            </a:r>
            <a:r>
              <a:rPr b="1" lang="es-419" sz="1100">
                <a:solidFill>
                  <a:schemeClr val="dk1"/>
                </a:solidFill>
              </a:rPr>
              <a:t>coeficiente</a:t>
            </a:r>
            <a:r>
              <a:rPr lang="es-419" sz="1100">
                <a:solidFill>
                  <a:schemeClr val="dk1"/>
                </a:solidFill>
              </a:rPr>
              <a:t> o pendiente (la tasa de cambio de y respecto a x).</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ϵ\epsilonϵ es el </a:t>
            </a:r>
            <a:r>
              <a:rPr b="1" lang="es-419" sz="1100">
                <a:solidFill>
                  <a:schemeClr val="dk1"/>
                </a:solidFill>
              </a:rPr>
              <a:t>término de error</a:t>
            </a:r>
            <a:r>
              <a:rPr lang="es-419" sz="1100">
                <a:solidFill>
                  <a:schemeClr val="dk1"/>
                </a:solidFill>
              </a:rPr>
              <a:t> (la diferencia entre la predicción y el valor real).</a:t>
            </a:r>
            <a:endParaRPr sz="1100">
              <a:solidFill>
                <a:schemeClr val="dk1"/>
              </a:solidFill>
            </a:endParaRPr>
          </a:p>
          <a:p>
            <a:pPr indent="0" lvl="0" marL="0" rtl="0" algn="l">
              <a:lnSpc>
                <a:spcPct val="115000"/>
              </a:lnSpc>
              <a:spcBef>
                <a:spcPts val="1200"/>
              </a:spcBef>
              <a:spcAft>
                <a:spcPts val="1200"/>
              </a:spcAft>
              <a:buNone/>
            </a:pPr>
            <a:r>
              <a:rPr lang="es-419" sz="1100">
                <a:solidFill>
                  <a:schemeClr val="dk1"/>
                </a:solidFill>
              </a:rPr>
              <a:t>Este modelo busca ajustar una línea recta que minimice el error entre los valores predichos y los valores reales.</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 name="Shape 99"/>
        <p:cNvGrpSpPr/>
        <p:nvPr/>
      </p:nvGrpSpPr>
      <p:grpSpPr>
        <a:xfrm>
          <a:off x="0" y="0"/>
          <a:ext cx="0" cy="0"/>
          <a:chOff x="0" y="0"/>
          <a:chExt cx="0" cy="0"/>
        </a:xfrm>
      </p:grpSpPr>
      <p:sp>
        <p:nvSpPr>
          <p:cNvPr id="100" name="Google Shape;100;g2d438a59512_0_391"/>
          <p:cNvSpPr txBox="1"/>
          <p:nvPr>
            <p:ph idx="1" type="body"/>
          </p:nvPr>
        </p:nvSpPr>
        <p:spPr>
          <a:xfrm>
            <a:off x="778500" y="869300"/>
            <a:ext cx="7587000" cy="905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accent1"/>
              </a:buClr>
              <a:buSzPts val="4000"/>
              <a:buFont typeface="Calibri"/>
              <a:buNone/>
            </a:pPr>
            <a:r>
              <a:rPr b="1" lang="es-419" sz="3800">
                <a:solidFill>
                  <a:schemeClr val="accent5"/>
                </a:solidFill>
                <a:latin typeface="Calibri"/>
                <a:ea typeface="Calibri"/>
                <a:cs typeface="Calibri"/>
                <a:sym typeface="Calibri"/>
              </a:rPr>
              <a:t>Regresión Lineal múltiple</a:t>
            </a:r>
            <a:endParaRPr b="1" sz="3800">
              <a:solidFill>
                <a:schemeClr val="accent5"/>
              </a:solidFill>
              <a:latin typeface="Calibri"/>
              <a:ea typeface="Calibri"/>
              <a:cs typeface="Calibri"/>
              <a:sym typeface="Calibri"/>
            </a:endParaRPr>
          </a:p>
          <a:p>
            <a:pPr indent="0" lvl="0" marL="0" rtl="0" algn="l">
              <a:lnSpc>
                <a:spcPct val="100000"/>
              </a:lnSpc>
              <a:spcBef>
                <a:spcPts val="1600"/>
              </a:spcBef>
              <a:spcAft>
                <a:spcPts val="0"/>
              </a:spcAft>
              <a:buSzPts val="1900"/>
              <a:buNone/>
            </a:pPr>
            <a:r>
              <a:rPr lang="es-419" sz="1600">
                <a:latin typeface="Roboto Mono"/>
                <a:ea typeface="Roboto Mono"/>
                <a:cs typeface="Roboto Mono"/>
                <a:sym typeface="Roboto Mono"/>
              </a:rPr>
              <a:t>El modelo supone que la </a:t>
            </a:r>
            <a:r>
              <a:rPr lang="es-419" sz="1600">
                <a:solidFill>
                  <a:srgbClr val="F59410"/>
                </a:solidFill>
                <a:latin typeface="Roboto Mono"/>
                <a:ea typeface="Roboto Mono"/>
                <a:cs typeface="Roboto Mono"/>
                <a:sym typeface="Roboto Mono"/>
              </a:rPr>
              <a:t>variable Y</a:t>
            </a:r>
            <a:r>
              <a:rPr lang="es-419" sz="1600">
                <a:latin typeface="Roboto Mono"/>
                <a:ea typeface="Roboto Mono"/>
                <a:cs typeface="Roboto Mono"/>
                <a:sym typeface="Roboto Mono"/>
              </a:rPr>
              <a:t> se expresa como una función lineal de las </a:t>
            </a:r>
            <a:r>
              <a:rPr lang="es-419" sz="1600">
                <a:solidFill>
                  <a:srgbClr val="CEA6FF"/>
                </a:solidFill>
                <a:latin typeface="Roboto Mono"/>
                <a:ea typeface="Roboto Mono"/>
                <a:cs typeface="Roboto Mono"/>
                <a:sym typeface="Roboto Mono"/>
              </a:rPr>
              <a:t>variables X</a:t>
            </a:r>
            <a:r>
              <a:rPr lang="es-419" sz="1600">
                <a:latin typeface="Roboto Mono"/>
                <a:ea typeface="Roboto Mono"/>
                <a:cs typeface="Roboto Mono"/>
                <a:sym typeface="Roboto Mono"/>
              </a:rPr>
              <a:t> y un </a:t>
            </a:r>
            <a:r>
              <a:rPr lang="es-419" sz="1600">
                <a:solidFill>
                  <a:srgbClr val="CC0000"/>
                </a:solidFill>
                <a:latin typeface="Roboto Mono"/>
                <a:ea typeface="Roboto Mono"/>
                <a:cs typeface="Roboto Mono"/>
                <a:sym typeface="Roboto Mono"/>
              </a:rPr>
              <a:t>error inobservable</a:t>
            </a:r>
            <a:r>
              <a:rPr lang="es-419" sz="1600">
                <a:latin typeface="Roboto Mono"/>
                <a:ea typeface="Roboto Mono"/>
                <a:cs typeface="Roboto Mono"/>
                <a:sym typeface="Roboto Mono"/>
              </a:rPr>
              <a:t>. </a:t>
            </a:r>
            <a:endParaRPr sz="1600">
              <a:latin typeface="Roboto Mono"/>
              <a:ea typeface="Roboto Mono"/>
              <a:cs typeface="Roboto Mono"/>
              <a:sym typeface="Roboto Mono"/>
            </a:endParaRPr>
          </a:p>
          <a:p>
            <a:pPr indent="0" lvl="0" marL="0" rtl="0" algn="l">
              <a:lnSpc>
                <a:spcPct val="100000"/>
              </a:lnSpc>
              <a:spcBef>
                <a:spcPts val="1600"/>
              </a:spcBef>
              <a:spcAft>
                <a:spcPts val="1600"/>
              </a:spcAft>
              <a:buSzPts val="1900"/>
              <a:buNone/>
            </a:pPr>
            <a:r>
              <a:rPr lang="es-419" sz="1600">
                <a:latin typeface="Roboto Mono"/>
                <a:ea typeface="Roboto Mono"/>
                <a:cs typeface="Roboto Mono"/>
                <a:sym typeface="Roboto Mono"/>
              </a:rPr>
              <a:t>Su formulación matemática (para una observación) es:</a:t>
            </a:r>
            <a:endParaRPr sz="1600">
              <a:latin typeface="Roboto Mono"/>
              <a:ea typeface="Roboto Mono"/>
              <a:cs typeface="Roboto Mono"/>
              <a:sym typeface="Roboto Mono"/>
            </a:endParaRPr>
          </a:p>
        </p:txBody>
      </p:sp>
      <p:sp>
        <p:nvSpPr>
          <p:cNvPr id="101" name="Google Shape;101;g2d438a59512_0_391"/>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d438a59512_0_391"/>
          <p:cNvSpPr/>
          <p:nvPr/>
        </p:nvSpPr>
        <p:spPr>
          <a:xfrm rot="-5400000">
            <a:off x="1002875" y="3471025"/>
            <a:ext cx="130200" cy="454200"/>
          </a:xfrm>
          <a:prstGeom prst="rightBracket">
            <a:avLst>
              <a:gd fmla="val 8333" name="adj"/>
            </a:avLst>
          </a:prstGeom>
          <a:noFill/>
          <a:ln cap="flat" cmpd="sng" w="28575">
            <a:solidFill>
              <a:srgbClr val="F5941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59410"/>
              </a:solidFill>
              <a:highlight>
                <a:srgbClr val="F59410"/>
              </a:highlight>
              <a:latin typeface="Arial"/>
              <a:ea typeface="Arial"/>
              <a:cs typeface="Arial"/>
              <a:sym typeface="Arial"/>
            </a:endParaRPr>
          </a:p>
        </p:txBody>
      </p:sp>
      <p:sp>
        <p:nvSpPr>
          <p:cNvPr id="103" name="Google Shape;103;g2d438a59512_0_391"/>
          <p:cNvSpPr txBox="1"/>
          <p:nvPr/>
        </p:nvSpPr>
        <p:spPr>
          <a:xfrm>
            <a:off x="58750" y="3189900"/>
            <a:ext cx="2650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500"/>
              <a:buFont typeface="Arial"/>
              <a:buNone/>
            </a:pPr>
            <a:r>
              <a:rPr b="0" i="0" lang="es-419" sz="1500" u="none" cap="none" strike="noStrike">
                <a:solidFill>
                  <a:srgbClr val="F59410"/>
                </a:solidFill>
                <a:latin typeface="Roboto Mono"/>
                <a:ea typeface="Roboto Mono"/>
                <a:cs typeface="Roboto Mono"/>
                <a:sym typeface="Roboto Mono"/>
              </a:rPr>
              <a:t>Variable dependiente</a:t>
            </a:r>
            <a:endParaRPr b="0" i="0" sz="1300" u="none" cap="none" strike="noStrike">
              <a:solidFill>
                <a:srgbClr val="F59410"/>
              </a:solidFill>
              <a:latin typeface="Arial"/>
              <a:ea typeface="Arial"/>
              <a:cs typeface="Arial"/>
              <a:sym typeface="Arial"/>
            </a:endParaRPr>
          </a:p>
        </p:txBody>
      </p:sp>
      <p:sp>
        <p:nvSpPr>
          <p:cNvPr id="104" name="Google Shape;104;g2d438a59512_0_391"/>
          <p:cNvSpPr/>
          <p:nvPr/>
        </p:nvSpPr>
        <p:spPr>
          <a:xfrm rot="5400000">
            <a:off x="6526100" y="4236275"/>
            <a:ext cx="132000" cy="374100"/>
          </a:xfrm>
          <a:prstGeom prst="rightBracket">
            <a:avLst>
              <a:gd fmla="val 8333"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C0000"/>
              </a:solidFill>
              <a:latin typeface="Arial"/>
              <a:ea typeface="Arial"/>
              <a:cs typeface="Arial"/>
              <a:sym typeface="Arial"/>
            </a:endParaRPr>
          </a:p>
        </p:txBody>
      </p:sp>
      <p:sp>
        <p:nvSpPr>
          <p:cNvPr id="105" name="Google Shape;105;g2d438a59512_0_391"/>
          <p:cNvSpPr/>
          <p:nvPr/>
        </p:nvSpPr>
        <p:spPr>
          <a:xfrm rot="5400000">
            <a:off x="5229625" y="4283975"/>
            <a:ext cx="125100" cy="278700"/>
          </a:xfrm>
          <a:prstGeom prst="rightBracket">
            <a:avLst>
              <a:gd fmla="val 8333"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2d438a59512_0_391"/>
          <p:cNvSpPr/>
          <p:nvPr/>
        </p:nvSpPr>
        <p:spPr>
          <a:xfrm rot="5400000">
            <a:off x="3532175" y="4233425"/>
            <a:ext cx="130200" cy="379800"/>
          </a:xfrm>
          <a:prstGeom prst="rightBracket">
            <a:avLst>
              <a:gd fmla="val 8333"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2d438a59512_0_391"/>
          <p:cNvSpPr/>
          <p:nvPr/>
        </p:nvSpPr>
        <p:spPr>
          <a:xfrm rot="5400000">
            <a:off x="2193025" y="4244825"/>
            <a:ext cx="130200" cy="357000"/>
          </a:xfrm>
          <a:prstGeom prst="rightBracket">
            <a:avLst>
              <a:gd fmla="val 8333"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2d438a59512_0_391"/>
          <p:cNvSpPr/>
          <p:nvPr/>
        </p:nvSpPr>
        <p:spPr>
          <a:xfrm rot="5400000">
            <a:off x="1629025" y="4273925"/>
            <a:ext cx="130200" cy="298800"/>
          </a:xfrm>
          <a:prstGeom prst="rightBracket">
            <a:avLst>
              <a:gd fmla="val 8333" name="adj"/>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2d438a59512_0_391"/>
          <p:cNvSpPr txBox="1"/>
          <p:nvPr/>
        </p:nvSpPr>
        <p:spPr>
          <a:xfrm>
            <a:off x="2525075" y="4591025"/>
            <a:ext cx="1437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600"/>
              <a:buFont typeface="Arial"/>
              <a:buNone/>
            </a:pPr>
            <a:r>
              <a:rPr b="0" i="0" lang="es-419" sz="1600" u="none" cap="none" strike="noStrike">
                <a:solidFill>
                  <a:srgbClr val="3D85C6"/>
                </a:solidFill>
                <a:latin typeface="Roboto Mono"/>
                <a:ea typeface="Roboto Mono"/>
                <a:cs typeface="Roboto Mono"/>
                <a:sym typeface="Roboto Mono"/>
              </a:rPr>
              <a:t>parámetros</a:t>
            </a:r>
            <a:endParaRPr b="0" i="0" sz="1400" u="none" cap="none" strike="noStrike">
              <a:solidFill>
                <a:srgbClr val="3D85C6"/>
              </a:solidFill>
              <a:latin typeface="Arial"/>
              <a:ea typeface="Arial"/>
              <a:cs typeface="Arial"/>
              <a:sym typeface="Arial"/>
            </a:endParaRPr>
          </a:p>
        </p:txBody>
      </p:sp>
      <p:sp>
        <p:nvSpPr>
          <p:cNvPr id="110" name="Google Shape;110;g2d438a59512_0_391"/>
          <p:cNvSpPr txBox="1"/>
          <p:nvPr/>
        </p:nvSpPr>
        <p:spPr>
          <a:xfrm>
            <a:off x="6797175" y="4225450"/>
            <a:ext cx="2133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600"/>
              <a:buFont typeface="Arial"/>
              <a:buNone/>
            </a:pPr>
            <a:r>
              <a:rPr b="0" i="0" lang="es-419" sz="1600" u="none" cap="none" strike="noStrike">
                <a:solidFill>
                  <a:srgbClr val="CC0000"/>
                </a:solidFill>
                <a:latin typeface="Roboto Mono"/>
                <a:ea typeface="Roboto Mono"/>
                <a:cs typeface="Roboto Mono"/>
                <a:sym typeface="Roboto Mono"/>
              </a:rPr>
              <a:t>error inobservable</a:t>
            </a:r>
            <a:endParaRPr b="0" i="0" sz="1400" u="none" cap="none" strike="noStrike">
              <a:solidFill>
                <a:srgbClr val="CC0000"/>
              </a:solidFill>
              <a:latin typeface="Arial"/>
              <a:ea typeface="Arial"/>
              <a:cs typeface="Arial"/>
              <a:sym typeface="Arial"/>
            </a:endParaRPr>
          </a:p>
        </p:txBody>
      </p:sp>
      <p:sp>
        <p:nvSpPr>
          <p:cNvPr id="111" name="Google Shape;111;g2d438a59512_0_391"/>
          <p:cNvSpPr/>
          <p:nvPr/>
        </p:nvSpPr>
        <p:spPr>
          <a:xfrm rot="-5400000">
            <a:off x="5770400" y="3419313"/>
            <a:ext cx="130200" cy="590700"/>
          </a:xfrm>
          <a:prstGeom prst="rightBracket">
            <a:avLst>
              <a:gd fmla="val 8333" name="adj"/>
            </a:avLst>
          </a:prstGeom>
          <a:noFill/>
          <a:ln cap="flat" cmpd="sng" w="28575">
            <a:solidFill>
              <a:srgbClr val="CEA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2d438a59512_0_391"/>
          <p:cNvSpPr/>
          <p:nvPr/>
        </p:nvSpPr>
        <p:spPr>
          <a:xfrm rot="-5400000">
            <a:off x="4092550" y="3466929"/>
            <a:ext cx="175800" cy="541200"/>
          </a:xfrm>
          <a:prstGeom prst="rightBracket">
            <a:avLst>
              <a:gd fmla="val 8333" name="adj"/>
            </a:avLst>
          </a:prstGeom>
          <a:noFill/>
          <a:ln cap="flat" cmpd="sng" w="28575">
            <a:solidFill>
              <a:srgbClr val="CEA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2d438a59512_0_391"/>
          <p:cNvSpPr/>
          <p:nvPr/>
        </p:nvSpPr>
        <p:spPr>
          <a:xfrm rot="-5400000">
            <a:off x="2810950" y="3485275"/>
            <a:ext cx="130200" cy="425700"/>
          </a:xfrm>
          <a:prstGeom prst="rightBracket">
            <a:avLst>
              <a:gd fmla="val 8333" name="adj"/>
            </a:avLst>
          </a:prstGeom>
          <a:noFill/>
          <a:ln cap="flat" cmpd="sng" w="28575">
            <a:solidFill>
              <a:srgbClr val="CEA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2d438a59512_0_391"/>
          <p:cNvSpPr txBox="1"/>
          <p:nvPr/>
        </p:nvSpPr>
        <p:spPr>
          <a:xfrm>
            <a:off x="2861350" y="3189900"/>
            <a:ext cx="4070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600"/>
              <a:buFont typeface="Arial"/>
              <a:buNone/>
            </a:pPr>
            <a:r>
              <a:rPr b="0" i="0" lang="es-419" sz="1600" u="none" cap="none" strike="noStrike">
                <a:solidFill>
                  <a:srgbClr val="CEA6FF"/>
                </a:solidFill>
                <a:latin typeface="Roboto Mono"/>
                <a:ea typeface="Roboto Mono"/>
                <a:cs typeface="Roboto Mono"/>
                <a:sym typeface="Roboto Mono"/>
              </a:rPr>
              <a:t>variables independientes</a:t>
            </a:r>
            <a:endParaRPr b="0" i="0" sz="1400" u="none" cap="none" strike="noStrike">
              <a:solidFill>
                <a:srgbClr val="CEA6FF"/>
              </a:solidFill>
              <a:latin typeface="Arial"/>
              <a:ea typeface="Arial"/>
              <a:cs typeface="Arial"/>
              <a:sym typeface="Arial"/>
            </a:endParaRPr>
          </a:p>
        </p:txBody>
      </p:sp>
      <p:pic>
        <p:nvPicPr>
          <p:cNvPr id="115" name="Google Shape;115;g2d438a59512_0_391"/>
          <p:cNvPicPr preferRelativeResize="0"/>
          <p:nvPr/>
        </p:nvPicPr>
        <p:blipFill rotWithShape="1">
          <a:blip r:embed="rId3">
            <a:alphaModFix/>
          </a:blip>
          <a:srcRect b="0" l="0" r="0" t="0"/>
          <a:stretch/>
        </p:blipFill>
        <p:spPr>
          <a:xfrm>
            <a:off x="840875" y="3808327"/>
            <a:ext cx="5938274" cy="5753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g2d438a59512_0_587"/>
          <p:cNvSpPr txBox="1"/>
          <p:nvPr>
            <p:ph type="title"/>
          </p:nvPr>
        </p:nvSpPr>
        <p:spPr>
          <a:xfrm>
            <a:off x="713225" y="530725"/>
            <a:ext cx="72156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300"/>
              <a:buNone/>
            </a:pPr>
            <a:r>
              <a:rPr b="1" lang="es-419" sz="3800">
                <a:solidFill>
                  <a:schemeClr val="accent5"/>
                </a:solidFill>
                <a:latin typeface="Calibri"/>
                <a:ea typeface="Calibri"/>
                <a:cs typeface="Calibri"/>
                <a:sym typeface="Calibri"/>
              </a:rPr>
              <a:t>Interpretación de los coeficientes</a:t>
            </a:r>
            <a:endParaRPr>
              <a:solidFill>
                <a:srgbClr val="CEA6FF"/>
              </a:solidFill>
            </a:endParaRPr>
          </a:p>
        </p:txBody>
      </p:sp>
      <p:sp>
        <p:nvSpPr>
          <p:cNvPr id="121" name="Google Shape;121;g2d438a59512_0_587"/>
          <p:cNvSpPr txBox="1"/>
          <p:nvPr>
            <p:ph idx="1" type="body"/>
          </p:nvPr>
        </p:nvSpPr>
        <p:spPr>
          <a:xfrm>
            <a:off x="713225" y="1748550"/>
            <a:ext cx="7587000" cy="8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900"/>
              <a:buNone/>
            </a:pPr>
            <a:r>
              <a:rPr lang="es-419" sz="1600">
                <a:latin typeface="Roboto Mono"/>
                <a:ea typeface="Roboto Mono"/>
                <a:cs typeface="Roboto Mono"/>
                <a:sym typeface="Roboto Mono"/>
              </a:rPr>
              <a:t>Es el valor esperado o promedio de y cuando todas las </a:t>
            </a:r>
            <a:r>
              <a:rPr b="1" lang="es-419" sz="1600">
                <a:latin typeface="Roboto Mono"/>
                <a:ea typeface="Roboto Mono"/>
                <a:cs typeface="Roboto Mono"/>
                <a:sym typeface="Roboto Mono"/>
              </a:rPr>
              <a:t>variables predictoras</a:t>
            </a:r>
            <a:r>
              <a:rPr lang="es-419" sz="1600">
                <a:latin typeface="Roboto Mono"/>
                <a:ea typeface="Roboto Mono"/>
                <a:cs typeface="Roboto Mono"/>
                <a:sym typeface="Roboto Mono"/>
              </a:rPr>
              <a:t> son iguales a </a:t>
            </a:r>
            <a:r>
              <a:rPr b="1" lang="es-419" sz="1600">
                <a:latin typeface="Roboto Mono"/>
                <a:ea typeface="Roboto Mono"/>
                <a:cs typeface="Roboto Mono"/>
                <a:sym typeface="Roboto Mono"/>
              </a:rPr>
              <a:t>cero</a:t>
            </a:r>
            <a:r>
              <a:rPr lang="es-419" sz="1600">
                <a:latin typeface="Roboto Mono"/>
                <a:ea typeface="Roboto Mono"/>
                <a:cs typeface="Roboto Mono"/>
                <a:sym typeface="Roboto Mono"/>
              </a:rPr>
              <a:t>. No siempre tiene un interpretación válida en el contexto del problema</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1600"/>
              </a:spcAft>
              <a:buSzPts val="1900"/>
              <a:buNone/>
            </a:pPr>
            <a:r>
              <a:t/>
            </a:r>
            <a:endParaRPr sz="1600">
              <a:latin typeface="Roboto Mono"/>
              <a:ea typeface="Roboto Mono"/>
              <a:cs typeface="Roboto Mono"/>
              <a:sym typeface="Roboto Mono"/>
            </a:endParaRPr>
          </a:p>
        </p:txBody>
      </p:sp>
      <p:sp>
        <p:nvSpPr>
          <p:cNvPr id="122" name="Google Shape;122;g2d438a59512_0_587"/>
          <p:cNvSpPr/>
          <p:nvPr/>
        </p:nvSpPr>
        <p:spPr>
          <a:xfrm>
            <a:off x="8670800" y="0"/>
            <a:ext cx="508200" cy="5143500"/>
          </a:xfrm>
          <a:prstGeom prst="frame">
            <a:avLst>
              <a:gd fmla="val 6267" name="adj1"/>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2d438a59512_0_587"/>
          <p:cNvSpPr txBox="1"/>
          <p:nvPr>
            <p:ph idx="1" type="body"/>
          </p:nvPr>
        </p:nvSpPr>
        <p:spPr>
          <a:xfrm>
            <a:off x="713225" y="3350575"/>
            <a:ext cx="7587000" cy="8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900"/>
              <a:buNone/>
            </a:pPr>
            <a:r>
              <a:rPr lang="es-419" sz="1600">
                <a:latin typeface="Roboto Mono"/>
                <a:ea typeface="Roboto Mono"/>
                <a:cs typeface="Roboto Mono"/>
                <a:sym typeface="Roboto Mono"/>
              </a:rPr>
              <a:t>El valor esperado o promedio de y cambiará en    unidades cuando X</a:t>
            </a:r>
            <a:r>
              <a:rPr baseline="-25000" lang="es-419" sz="1600">
                <a:latin typeface="Roboto Mono"/>
                <a:ea typeface="Roboto Mono"/>
                <a:cs typeface="Roboto Mono"/>
                <a:sym typeface="Roboto Mono"/>
              </a:rPr>
              <a:t>j</a:t>
            </a:r>
            <a:r>
              <a:rPr lang="es-419" sz="1600">
                <a:latin typeface="Roboto Mono"/>
                <a:ea typeface="Roboto Mono"/>
                <a:cs typeface="Roboto Mono"/>
                <a:sym typeface="Roboto Mono"/>
              </a:rPr>
              <a:t> aumenta en una unidad, dadas el resto de las variables (X) constantes</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0"/>
              </a:spcAft>
              <a:buSzPts val="1900"/>
              <a:buNone/>
            </a:pPr>
            <a:r>
              <a:t/>
            </a:r>
            <a:endParaRPr sz="1600">
              <a:latin typeface="Roboto Mono"/>
              <a:ea typeface="Roboto Mono"/>
              <a:cs typeface="Roboto Mono"/>
              <a:sym typeface="Roboto Mono"/>
            </a:endParaRPr>
          </a:p>
          <a:p>
            <a:pPr indent="0" lvl="0" marL="0" rtl="0" algn="l">
              <a:lnSpc>
                <a:spcPct val="100000"/>
              </a:lnSpc>
              <a:spcBef>
                <a:spcPts val="1600"/>
              </a:spcBef>
              <a:spcAft>
                <a:spcPts val="1600"/>
              </a:spcAft>
              <a:buSzPts val="1900"/>
              <a:buNone/>
            </a:pPr>
            <a:r>
              <a:t/>
            </a:r>
            <a:endParaRPr sz="1600">
              <a:latin typeface="Roboto Mono"/>
              <a:ea typeface="Roboto Mono"/>
              <a:cs typeface="Roboto Mono"/>
              <a:sym typeface="Roboto Mono"/>
            </a:endParaRPr>
          </a:p>
        </p:txBody>
      </p:sp>
      <p:pic>
        <p:nvPicPr>
          <p:cNvPr id="124" name="Google Shape;124;g2d438a59512_0_587"/>
          <p:cNvPicPr preferRelativeResize="0"/>
          <p:nvPr/>
        </p:nvPicPr>
        <p:blipFill rotWithShape="1">
          <a:blip r:embed="rId3">
            <a:alphaModFix/>
          </a:blip>
          <a:srcRect b="0" l="0" r="0" t="0"/>
          <a:stretch/>
        </p:blipFill>
        <p:spPr>
          <a:xfrm>
            <a:off x="788100" y="1186550"/>
            <a:ext cx="419100" cy="514350"/>
          </a:xfrm>
          <a:prstGeom prst="rect">
            <a:avLst/>
          </a:prstGeom>
          <a:noFill/>
          <a:ln>
            <a:noFill/>
          </a:ln>
        </p:spPr>
      </p:pic>
      <p:pic>
        <p:nvPicPr>
          <p:cNvPr id="125" name="Google Shape;125;g2d438a59512_0_587"/>
          <p:cNvPicPr preferRelativeResize="0"/>
          <p:nvPr/>
        </p:nvPicPr>
        <p:blipFill rotWithShape="1">
          <a:blip r:embed="rId4">
            <a:alphaModFix/>
          </a:blip>
          <a:srcRect b="0" l="0" r="0" t="0"/>
          <a:stretch/>
        </p:blipFill>
        <p:spPr>
          <a:xfrm>
            <a:off x="802388" y="2874325"/>
            <a:ext cx="390525" cy="476250"/>
          </a:xfrm>
          <a:prstGeom prst="rect">
            <a:avLst/>
          </a:prstGeom>
          <a:noFill/>
          <a:ln>
            <a:noFill/>
          </a:ln>
        </p:spPr>
      </p:pic>
      <p:pic>
        <p:nvPicPr>
          <p:cNvPr id="126" name="Google Shape;126;g2d438a59512_0_587"/>
          <p:cNvPicPr preferRelativeResize="0"/>
          <p:nvPr/>
        </p:nvPicPr>
        <p:blipFill rotWithShape="1">
          <a:blip r:embed="rId4">
            <a:alphaModFix/>
          </a:blip>
          <a:srcRect b="0" l="0" r="0" t="0"/>
          <a:stretch/>
        </p:blipFill>
        <p:spPr>
          <a:xfrm>
            <a:off x="6387675" y="3260975"/>
            <a:ext cx="390525" cy="476250"/>
          </a:xfrm>
          <a:prstGeom prst="rect">
            <a:avLst/>
          </a:prstGeom>
          <a:noFill/>
          <a:ln>
            <a:noFill/>
          </a:ln>
        </p:spPr>
      </p:pic>
      <p:sp>
        <p:nvSpPr>
          <p:cNvPr id="127" name="Google Shape;127;g2d438a59512_0_587"/>
          <p:cNvSpPr txBox="1"/>
          <p:nvPr/>
        </p:nvSpPr>
        <p:spPr>
          <a:xfrm>
            <a:off x="1399050" y="1228175"/>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600"/>
              <a:buFont typeface="Arial"/>
              <a:buNone/>
            </a:pPr>
            <a:r>
              <a:rPr b="1" i="0" lang="es-419" sz="1600" u="none" cap="none" strike="noStrike">
                <a:solidFill>
                  <a:srgbClr val="F59410"/>
                </a:solidFill>
                <a:latin typeface="Roboto Mono"/>
                <a:ea typeface="Roboto Mono"/>
                <a:cs typeface="Roboto Mono"/>
                <a:sym typeface="Roboto Mono"/>
              </a:rPr>
              <a:t>Ordenada al origen</a:t>
            </a:r>
            <a:endParaRPr b="1" i="0" sz="1400" u="none" cap="none" strike="noStrike">
              <a:solidFill>
                <a:srgbClr val="F59410"/>
              </a:solidFill>
              <a:latin typeface="Arial"/>
              <a:ea typeface="Arial"/>
              <a:cs typeface="Arial"/>
              <a:sym typeface="Arial"/>
            </a:endParaRPr>
          </a:p>
        </p:txBody>
      </p:sp>
      <p:sp>
        <p:nvSpPr>
          <p:cNvPr id="128" name="Google Shape;128;g2d438a59512_0_587"/>
          <p:cNvSpPr txBox="1"/>
          <p:nvPr/>
        </p:nvSpPr>
        <p:spPr>
          <a:xfrm>
            <a:off x="1312050" y="2874325"/>
            <a:ext cx="3000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600"/>
              </a:spcBef>
              <a:spcAft>
                <a:spcPts val="1600"/>
              </a:spcAft>
              <a:buClr>
                <a:srgbClr val="000000"/>
              </a:buClr>
              <a:buSzPts val="1600"/>
              <a:buFont typeface="Arial"/>
              <a:buNone/>
            </a:pPr>
            <a:r>
              <a:rPr b="1" i="0" lang="es-419" sz="1600" u="none" cap="none" strike="noStrike">
                <a:solidFill>
                  <a:srgbClr val="F59410"/>
                </a:solidFill>
                <a:latin typeface="Roboto Mono"/>
                <a:ea typeface="Roboto Mono"/>
                <a:cs typeface="Roboto Mono"/>
                <a:sym typeface="Roboto Mono"/>
              </a:rPr>
              <a:t>Pendiente</a:t>
            </a:r>
            <a:endParaRPr b="1" i="0" sz="1400" u="none" cap="none" strike="noStrike">
              <a:solidFill>
                <a:srgbClr val="F5941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5"/>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34" name="Google Shape;134;p5"/>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35" name="Google Shape;135;p5"/>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36" name="Google Shape;136;p5"/>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Algoritmos basados en muestras</a:t>
            </a:r>
            <a:endParaRPr b="1" i="0" sz="3800" u="none" cap="none" strike="noStrike">
              <a:solidFill>
                <a:schemeClr val="accent5"/>
              </a:solidFill>
              <a:latin typeface="Calibri"/>
              <a:ea typeface="Calibri"/>
              <a:cs typeface="Calibri"/>
              <a:sym typeface="Calibri"/>
            </a:endParaRPr>
          </a:p>
        </p:txBody>
      </p:sp>
      <p:sp>
        <p:nvSpPr>
          <p:cNvPr id="137" name="Google Shape;137;p5"/>
          <p:cNvSpPr txBox="1"/>
          <p:nvPr/>
        </p:nvSpPr>
        <p:spPr>
          <a:xfrm>
            <a:off x="76200" y="1219200"/>
            <a:ext cx="8632500" cy="336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Son Modelos de Aprendizaje para problemas de decisión con instancias o ejemplos (muestras) de datos de entrenamiento que son importantes o requeridos por el modelo. Se crea un modelo a partir de una base de datos y se agregan nuevos datos comparando su similitud con las muestras ya existentes para encontrar “la mejor pareja” y hacer la predicción.</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Los Algoritmos basados en instancia más usados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k-Nearest Neighbor (kNN)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Self-Organizing Map</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t/>
            </a:r>
            <a:endParaRPr sz="1300">
              <a:solidFill>
                <a:schemeClr val="dk1"/>
              </a:solidFill>
            </a:endParaRPr>
          </a:p>
          <a:p>
            <a:pPr indent="0" lvl="0" marL="0" marR="0" rtl="0" algn="l">
              <a:lnSpc>
                <a:spcPct val="100000"/>
              </a:lnSpc>
              <a:spcBef>
                <a:spcPts val="0"/>
              </a:spcBef>
              <a:spcAft>
                <a:spcPts val="0"/>
              </a:spcAft>
              <a:buNone/>
            </a:pPr>
            <a:r>
              <a:rPr lang="es-419" sz="1300">
                <a:solidFill>
                  <a:schemeClr val="dk1"/>
                </a:solidFill>
              </a:rPr>
              <a:t>Si ya tengo mis clusters armados e ingresa un nuevo </a:t>
            </a:r>
            <a:endParaRPr sz="1300">
              <a:solidFill>
                <a:schemeClr val="dk1"/>
              </a:solidFill>
            </a:endParaRPr>
          </a:p>
          <a:p>
            <a:pPr indent="0" lvl="0" marL="0" marR="0" rtl="0" algn="l">
              <a:lnSpc>
                <a:spcPct val="100000"/>
              </a:lnSpc>
              <a:spcBef>
                <a:spcPts val="0"/>
              </a:spcBef>
              <a:spcAft>
                <a:spcPts val="0"/>
              </a:spcAft>
              <a:buNone/>
            </a:pPr>
            <a:r>
              <a:rPr lang="es-419" sz="1300">
                <a:solidFill>
                  <a:schemeClr val="dk1"/>
                </a:solidFill>
              </a:rPr>
              <a:t>usuario puedo categorizarlo “por su vecino </a:t>
            </a:r>
            <a:r>
              <a:rPr lang="es-419" sz="1300">
                <a:solidFill>
                  <a:schemeClr val="dk1"/>
                </a:solidFill>
              </a:rPr>
              <a:t>más</a:t>
            </a:r>
            <a:r>
              <a:rPr lang="es-419" sz="1300">
                <a:solidFill>
                  <a:schemeClr val="dk1"/>
                </a:solidFill>
              </a:rPr>
              <a:t> cercano”</a:t>
            </a:r>
            <a:endParaRPr sz="1300">
              <a:solidFill>
                <a:schemeClr val="dk1"/>
              </a:solidFill>
            </a:endParaRPr>
          </a:p>
        </p:txBody>
      </p:sp>
      <p:pic>
        <p:nvPicPr>
          <p:cNvPr id="138" name="Google Shape;138;p5"/>
          <p:cNvPicPr preferRelativeResize="0"/>
          <p:nvPr/>
        </p:nvPicPr>
        <p:blipFill rotWithShape="1">
          <a:blip r:embed="rId5">
            <a:alphaModFix/>
          </a:blip>
          <a:srcRect b="0" l="0" r="0" t="0"/>
          <a:stretch/>
        </p:blipFill>
        <p:spPr>
          <a:xfrm>
            <a:off x="5175475" y="2720625"/>
            <a:ext cx="2857500" cy="14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6"/>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44" name="Google Shape;144;p6"/>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45" name="Google Shape;145;p6"/>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46" name="Google Shape;146;p6"/>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Árboles de Decisión</a:t>
            </a:r>
            <a:endParaRPr b="1" i="0" sz="3800" u="none" cap="none" strike="noStrike">
              <a:solidFill>
                <a:schemeClr val="accent5"/>
              </a:solidFill>
              <a:latin typeface="Calibri"/>
              <a:ea typeface="Calibri"/>
              <a:cs typeface="Calibri"/>
              <a:sym typeface="Calibri"/>
            </a:endParaRPr>
          </a:p>
        </p:txBody>
      </p:sp>
      <p:sp>
        <p:nvSpPr>
          <p:cNvPr id="147" name="Google Shape;147;p6"/>
          <p:cNvSpPr txBox="1"/>
          <p:nvPr/>
        </p:nvSpPr>
        <p:spPr>
          <a:xfrm>
            <a:off x="76200" y="1219200"/>
            <a:ext cx="8632500" cy="276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Modelan la toma de decisión basados en los valores reales de los atributos que tienen nuestros datos. Se utilizan sobre todo para clasificación de información, bifurcando y modelando los </a:t>
            </a:r>
            <a:r>
              <a:rPr b="0" i="0" lang="es-419" sz="1300" u="none" cap="none" strike="noStrike">
                <a:solidFill>
                  <a:schemeClr val="dk1"/>
                </a:solidFill>
                <a:highlight>
                  <a:srgbClr val="F4CCCC"/>
                </a:highlight>
                <a:latin typeface="Arial"/>
                <a:ea typeface="Arial"/>
                <a:cs typeface="Arial"/>
                <a:sym typeface="Arial"/>
              </a:rPr>
              <a:t>posibles caminos</a:t>
            </a:r>
            <a:r>
              <a:rPr b="0" i="0" lang="es-419" sz="1300" u="none" cap="none" strike="noStrike">
                <a:solidFill>
                  <a:schemeClr val="dk1"/>
                </a:solidFill>
                <a:latin typeface="Arial"/>
                <a:ea typeface="Arial"/>
                <a:cs typeface="Arial"/>
                <a:sym typeface="Arial"/>
              </a:rPr>
              <a:t> tomados y su probabilidad de ocurrencia para mejorar la precisión. Una vez armados, los árboles de decisión ejecutan muy rápido para obtener resultados.</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Los Algoritmos de árbol de decisión más usados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Árboles de Clasificación y Regresión (CART)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Random Forest (conjunto de </a:t>
            </a:r>
            <a:r>
              <a:rPr lang="es-419" sz="1300">
                <a:solidFill>
                  <a:schemeClr val="dk1"/>
                </a:solidFill>
              </a:rPr>
              <a:t>árboles</a:t>
            </a:r>
            <a:r>
              <a:rPr b="0" i="0" lang="es-419" sz="1300" u="none" cap="none" strike="noStrike">
                <a:solidFill>
                  <a:schemeClr val="dk1"/>
                </a:solidFill>
                <a:latin typeface="Arial"/>
                <a:ea typeface="Arial"/>
                <a:cs typeface="Arial"/>
                <a:sym typeface="Arial"/>
              </a:rPr>
              <a:t>)</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Boosted trees</a:t>
            </a:r>
            <a:endParaRPr b="0" i="0" sz="1300" u="none" cap="none" strike="noStrike">
              <a:solidFill>
                <a:schemeClr val="dk1"/>
              </a:solidFill>
              <a:latin typeface="Arial"/>
              <a:ea typeface="Arial"/>
              <a:cs typeface="Arial"/>
              <a:sym typeface="Arial"/>
            </a:endParaRPr>
          </a:p>
        </p:txBody>
      </p:sp>
      <p:pic>
        <p:nvPicPr>
          <p:cNvPr id="148" name="Google Shape;148;p6"/>
          <p:cNvPicPr preferRelativeResize="0"/>
          <p:nvPr/>
        </p:nvPicPr>
        <p:blipFill rotWithShape="1">
          <a:blip r:embed="rId5">
            <a:alphaModFix/>
          </a:blip>
          <a:srcRect b="0" l="0" r="0" t="0"/>
          <a:stretch/>
        </p:blipFill>
        <p:spPr>
          <a:xfrm>
            <a:off x="4856250" y="2801550"/>
            <a:ext cx="2857500" cy="14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7"/>
          <p:cNvPicPr preferRelativeResize="0"/>
          <p:nvPr/>
        </p:nvPicPr>
        <p:blipFill rotWithShape="1">
          <a:blip r:embed="rId3">
            <a:alphaModFix/>
          </a:blip>
          <a:srcRect b="0" l="0" r="0" t="0"/>
          <a:stretch/>
        </p:blipFill>
        <p:spPr>
          <a:xfrm>
            <a:off x="0" y="4730183"/>
            <a:ext cx="6857999" cy="413317"/>
          </a:xfrm>
          <a:prstGeom prst="rect">
            <a:avLst/>
          </a:prstGeom>
          <a:noFill/>
          <a:ln>
            <a:noFill/>
          </a:ln>
        </p:spPr>
      </p:pic>
      <p:pic>
        <p:nvPicPr>
          <p:cNvPr id="154" name="Google Shape;154;p7"/>
          <p:cNvPicPr preferRelativeResize="0"/>
          <p:nvPr/>
        </p:nvPicPr>
        <p:blipFill rotWithShape="1">
          <a:blip r:embed="rId4">
            <a:alphaModFix/>
          </a:blip>
          <a:srcRect b="0" l="0" r="0" t="0"/>
          <a:stretch/>
        </p:blipFill>
        <p:spPr>
          <a:xfrm>
            <a:off x="685800" y="1732"/>
            <a:ext cx="1339702" cy="840040"/>
          </a:xfrm>
          <a:prstGeom prst="rect">
            <a:avLst/>
          </a:prstGeom>
          <a:noFill/>
          <a:ln>
            <a:noFill/>
          </a:ln>
        </p:spPr>
      </p:pic>
      <p:sp>
        <p:nvSpPr>
          <p:cNvPr id="155" name="Google Shape;155;p7"/>
          <p:cNvSpPr txBox="1"/>
          <p:nvPr/>
        </p:nvSpPr>
        <p:spPr>
          <a:xfrm>
            <a:off x="8454213" y="4838779"/>
            <a:ext cx="689700" cy="192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s-419"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
        <p:nvSpPr>
          <p:cNvPr id="156" name="Google Shape;156;p7"/>
          <p:cNvSpPr txBox="1"/>
          <p:nvPr>
            <p:ph type="title"/>
          </p:nvPr>
        </p:nvSpPr>
        <p:spPr>
          <a:xfrm>
            <a:off x="3426000" y="179925"/>
            <a:ext cx="5718000" cy="4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5"/>
              </a:buClr>
              <a:buSzPts val="4000"/>
              <a:buFont typeface="Calibri"/>
              <a:buNone/>
            </a:pPr>
            <a:r>
              <a:rPr b="1" i="0" lang="es-419" sz="3200" u="none" cap="none" strike="noStrike">
                <a:solidFill>
                  <a:schemeClr val="accent5"/>
                </a:solidFill>
                <a:latin typeface="Calibri"/>
                <a:ea typeface="Calibri"/>
                <a:cs typeface="Calibri"/>
                <a:sym typeface="Calibri"/>
              </a:rPr>
              <a:t>Algoritmos Bayesianos</a:t>
            </a:r>
            <a:endParaRPr b="1" i="0" sz="3800" u="none" cap="none" strike="noStrike">
              <a:solidFill>
                <a:schemeClr val="accent5"/>
              </a:solidFill>
              <a:latin typeface="Calibri"/>
              <a:ea typeface="Calibri"/>
              <a:cs typeface="Calibri"/>
              <a:sym typeface="Calibri"/>
            </a:endParaRPr>
          </a:p>
        </p:txBody>
      </p:sp>
      <p:sp>
        <p:nvSpPr>
          <p:cNvPr id="157" name="Google Shape;157;p7"/>
          <p:cNvSpPr txBox="1"/>
          <p:nvPr/>
        </p:nvSpPr>
        <p:spPr>
          <a:xfrm>
            <a:off x="76200" y="1219200"/>
            <a:ext cx="8632500" cy="324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Son algoritmos que utilizan explícitamente el Teorema de Bayes de probabilidad para problemas de Clasificación y Regresión.</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0"/>
              </a:spcAft>
              <a:buClr>
                <a:srgbClr val="000000"/>
              </a:buClr>
              <a:buSzPts val="1300"/>
              <a:buFont typeface="Arial"/>
              <a:buNone/>
            </a:pPr>
            <a:r>
              <a:rPr b="0" i="0" lang="es-419" sz="1300" u="none" cap="none" strike="noStrike">
                <a:solidFill>
                  <a:schemeClr val="dk1"/>
                </a:solidFill>
                <a:latin typeface="Arial"/>
                <a:ea typeface="Arial"/>
                <a:cs typeface="Arial"/>
                <a:sym typeface="Arial"/>
              </a:rPr>
              <a:t>Los más utilizados son:</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380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Naive Bayes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Gaussian Naive Bayes </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Multinomial Naive Bayes</a:t>
            </a:r>
            <a:endParaRPr b="0" i="0" sz="1300" u="none" cap="none" strike="noStrike">
              <a:solidFill>
                <a:schemeClr val="dk1"/>
              </a:solidFill>
              <a:latin typeface="Arial"/>
              <a:ea typeface="Arial"/>
              <a:cs typeface="Arial"/>
              <a:sym typeface="Arial"/>
            </a:endParaRPr>
          </a:p>
          <a:p>
            <a:pPr indent="-311150" lvl="0" marL="457200" marR="0" rtl="0" algn="l">
              <a:lnSpc>
                <a:spcPct val="100000"/>
              </a:lnSpc>
              <a:spcBef>
                <a:spcPts val="0"/>
              </a:spcBef>
              <a:spcAft>
                <a:spcPts val="0"/>
              </a:spcAft>
              <a:buClr>
                <a:schemeClr val="dk1"/>
              </a:buClr>
              <a:buSzPts val="1300"/>
              <a:buFont typeface="Arial"/>
              <a:buChar char="●"/>
            </a:pPr>
            <a:r>
              <a:rPr b="0" i="0" lang="es-419" sz="1300" u="none" cap="none" strike="noStrike">
                <a:solidFill>
                  <a:schemeClr val="dk1"/>
                </a:solidFill>
                <a:latin typeface="Arial"/>
                <a:ea typeface="Arial"/>
                <a:cs typeface="Arial"/>
                <a:sym typeface="Arial"/>
              </a:rPr>
              <a:t>	Bayesian Network</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3800"/>
              </a:spcBef>
              <a:spcAft>
                <a:spcPts val="3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pic>
        <p:nvPicPr>
          <p:cNvPr id="158" name="Google Shape;158;p7"/>
          <p:cNvPicPr preferRelativeResize="0"/>
          <p:nvPr/>
        </p:nvPicPr>
        <p:blipFill rotWithShape="1">
          <a:blip r:embed="rId5">
            <a:alphaModFix/>
          </a:blip>
          <a:srcRect b="0" l="0" r="0" t="0"/>
          <a:stretch/>
        </p:blipFill>
        <p:spPr>
          <a:xfrm>
            <a:off x="5364325" y="2657675"/>
            <a:ext cx="2857500" cy="142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